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8" r:id="rId3"/>
    <p:sldId id="269" r:id="rId4"/>
    <p:sldId id="321" r:id="rId5"/>
    <p:sldId id="302" r:id="rId6"/>
    <p:sldId id="322" r:id="rId7"/>
    <p:sldId id="324" r:id="rId8"/>
    <p:sldId id="325" r:id="rId9"/>
    <p:sldId id="319" r:id="rId10"/>
    <p:sldId id="292" r:id="rId11"/>
    <p:sldId id="275" r:id="rId12"/>
    <p:sldId id="293" r:id="rId13"/>
    <p:sldId id="282" r:id="rId14"/>
    <p:sldId id="316" r:id="rId15"/>
    <p:sldId id="298" r:id="rId16"/>
    <p:sldId id="300" r:id="rId17"/>
    <p:sldId id="276" r:id="rId18"/>
    <p:sldId id="295" r:id="rId19"/>
    <p:sldId id="26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5C90F3-8194-D5A9-7790-E5C85A896C2A}" name="BARABINO Sofia Ludovica" initials="SB" userId="S::Sofia.BARABINO@euipo.europa.eu::cf0655e6-e376-44e7-bbbc-f9c6f577b2a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44561"/>
    <a:srgbClr val="2C3B4C"/>
    <a:srgbClr val="384D7A"/>
    <a:srgbClr val="FFFFFF"/>
    <a:srgbClr val="2B3849"/>
    <a:srgbClr val="334460"/>
    <a:srgbClr val="212A33"/>
    <a:srgbClr val="88A7CC"/>
    <a:srgbClr val="3F5A9C"/>
    <a:srgbClr val="154D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52" autoAdjust="0"/>
    <p:restoredTop sz="82446" autoAdjust="0"/>
  </p:normalViewPr>
  <p:slideViewPr>
    <p:cSldViewPr snapToGrid="0">
      <p:cViewPr varScale="1">
        <p:scale>
          <a:sx n="80" d="100"/>
          <a:sy n="80" d="100"/>
        </p:scale>
        <p:origin x="1542"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129F32-8285-445F-82FD-18559811E9DF}" type="datetimeFigureOut">
              <a:rPr lang="en-IE" smtClean="0"/>
              <a:t>14/05/2026</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7D7428-3A82-48A5-BBE8-C25B954930EC}" type="slidenum">
              <a:rPr lang="en-IE" smtClean="0"/>
              <a:t>‹#›</a:t>
            </a:fld>
            <a:endParaRPr lang="en-IE"/>
          </a:p>
        </p:txBody>
      </p:sp>
    </p:spTree>
    <p:extLst>
      <p:ext uri="{BB962C8B-B14F-4D97-AF65-F5344CB8AC3E}">
        <p14:creationId xmlns:p14="http://schemas.microsoft.com/office/powerpoint/2010/main" val="3260624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317D7428-3A82-48A5-BBE8-C25B954930EC}" type="slidenum">
              <a:rPr lang="en-IE" smtClean="0"/>
              <a:t>1</a:t>
            </a:fld>
            <a:endParaRPr lang="en-IE"/>
          </a:p>
        </p:txBody>
      </p:sp>
    </p:spTree>
    <p:extLst>
      <p:ext uri="{BB962C8B-B14F-4D97-AF65-F5344CB8AC3E}">
        <p14:creationId xmlns:p14="http://schemas.microsoft.com/office/powerpoint/2010/main" val="2827389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B566A-F165-4F3B-C386-1019E3E93E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293B39-2465-1BF5-D718-4390F20976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2ACEDF-1AD7-644C-B2A0-6ACFD93E5EF2}"/>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32DB2B94-9DD8-55CB-AB2E-5243C6A3E84E}"/>
              </a:ext>
            </a:extLst>
          </p:cNvPr>
          <p:cNvSpPr>
            <a:spLocks noGrp="1"/>
          </p:cNvSpPr>
          <p:nvPr>
            <p:ph type="sldNum" sz="quarter" idx="5"/>
          </p:nvPr>
        </p:nvSpPr>
        <p:spPr/>
        <p:txBody>
          <a:bodyPr/>
          <a:lstStyle/>
          <a:p>
            <a:fld id="{317D7428-3A82-48A5-BBE8-C25B954930EC}" type="slidenum">
              <a:rPr lang="en-IE" smtClean="0"/>
              <a:t>10</a:t>
            </a:fld>
            <a:endParaRPr lang="en-IE"/>
          </a:p>
        </p:txBody>
      </p:sp>
    </p:spTree>
    <p:extLst>
      <p:ext uri="{BB962C8B-B14F-4D97-AF65-F5344CB8AC3E}">
        <p14:creationId xmlns:p14="http://schemas.microsoft.com/office/powerpoint/2010/main" val="103862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317D7428-3A82-48A5-BBE8-C25B954930EC}" type="slidenum">
              <a:rPr lang="en-IE" smtClean="0"/>
              <a:t>11</a:t>
            </a:fld>
            <a:endParaRPr lang="en-IE"/>
          </a:p>
        </p:txBody>
      </p:sp>
    </p:spTree>
    <p:extLst>
      <p:ext uri="{BB962C8B-B14F-4D97-AF65-F5344CB8AC3E}">
        <p14:creationId xmlns:p14="http://schemas.microsoft.com/office/powerpoint/2010/main" val="1988419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7AB33-B373-12D4-9408-610D800D8F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3C424E-C502-EF6B-6032-AE03743D8F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CE120B-0F5A-F847-A246-1EB6843062D7}"/>
              </a:ext>
            </a:extLst>
          </p:cNvPr>
          <p:cNvSpPr>
            <a:spLocks noGrp="1"/>
          </p:cNvSpPr>
          <p:nvPr>
            <p:ph type="body" idx="1"/>
          </p:nvPr>
        </p:nvSpPr>
        <p:spPr/>
        <p:txBody>
          <a:bodyPr/>
          <a:lstStyle/>
          <a:p>
            <a:pPr algn="just"/>
            <a:endParaRPr lang="en-IE" dirty="0"/>
          </a:p>
        </p:txBody>
      </p:sp>
      <p:sp>
        <p:nvSpPr>
          <p:cNvPr id="4" name="Slide Number Placeholder 3">
            <a:extLst>
              <a:ext uri="{FF2B5EF4-FFF2-40B4-BE49-F238E27FC236}">
                <a16:creationId xmlns:a16="http://schemas.microsoft.com/office/drawing/2014/main" id="{7A6F827F-C6B5-EE82-2960-3F72B0C43774}"/>
              </a:ext>
            </a:extLst>
          </p:cNvPr>
          <p:cNvSpPr>
            <a:spLocks noGrp="1"/>
          </p:cNvSpPr>
          <p:nvPr>
            <p:ph type="sldNum" sz="quarter" idx="5"/>
          </p:nvPr>
        </p:nvSpPr>
        <p:spPr/>
        <p:txBody>
          <a:bodyPr/>
          <a:lstStyle/>
          <a:p>
            <a:fld id="{317D7428-3A82-48A5-BBE8-C25B954930EC}" type="slidenum">
              <a:rPr lang="en-IE" smtClean="0"/>
              <a:t>12</a:t>
            </a:fld>
            <a:endParaRPr lang="en-IE"/>
          </a:p>
        </p:txBody>
      </p:sp>
    </p:spTree>
    <p:extLst>
      <p:ext uri="{BB962C8B-B14F-4D97-AF65-F5344CB8AC3E}">
        <p14:creationId xmlns:p14="http://schemas.microsoft.com/office/powerpoint/2010/main" val="1408366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IE" dirty="0"/>
          </a:p>
        </p:txBody>
      </p:sp>
      <p:sp>
        <p:nvSpPr>
          <p:cNvPr id="4" name="Slide Number Placeholder 3"/>
          <p:cNvSpPr>
            <a:spLocks noGrp="1"/>
          </p:cNvSpPr>
          <p:nvPr>
            <p:ph type="sldNum" sz="quarter" idx="5"/>
          </p:nvPr>
        </p:nvSpPr>
        <p:spPr/>
        <p:txBody>
          <a:bodyPr/>
          <a:lstStyle/>
          <a:p>
            <a:fld id="{317D7428-3A82-48A5-BBE8-C25B954930EC}" type="slidenum">
              <a:rPr lang="en-IE" smtClean="0"/>
              <a:t>13</a:t>
            </a:fld>
            <a:endParaRPr lang="en-IE"/>
          </a:p>
        </p:txBody>
      </p:sp>
    </p:spTree>
    <p:extLst>
      <p:ext uri="{BB962C8B-B14F-4D97-AF65-F5344CB8AC3E}">
        <p14:creationId xmlns:p14="http://schemas.microsoft.com/office/powerpoint/2010/main" val="1810221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DD237-6A79-C50B-4DE7-9BDD45660E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7742CB-F4C5-5D9E-AD2D-029D1776F9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BABBCB-F079-8B7C-3630-FC52DFF3A5F0}"/>
              </a:ext>
            </a:extLst>
          </p:cNvPr>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D6B563C2-532A-3B0C-207B-E272907B84A4}"/>
              </a:ext>
            </a:extLst>
          </p:cNvPr>
          <p:cNvSpPr>
            <a:spLocks noGrp="1"/>
          </p:cNvSpPr>
          <p:nvPr>
            <p:ph type="sldNum" sz="quarter" idx="5"/>
          </p:nvPr>
        </p:nvSpPr>
        <p:spPr/>
        <p:txBody>
          <a:bodyPr/>
          <a:lstStyle/>
          <a:p>
            <a:fld id="{317D7428-3A82-48A5-BBE8-C25B954930EC}" type="slidenum">
              <a:rPr lang="en-IE" smtClean="0"/>
              <a:t>14</a:t>
            </a:fld>
            <a:endParaRPr lang="en-IE"/>
          </a:p>
        </p:txBody>
      </p:sp>
    </p:spTree>
    <p:extLst>
      <p:ext uri="{BB962C8B-B14F-4D97-AF65-F5344CB8AC3E}">
        <p14:creationId xmlns:p14="http://schemas.microsoft.com/office/powerpoint/2010/main" val="470348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B9415-5C7D-A415-9D0B-1531A8FF66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498E28-88AE-6AB3-4D17-BEA1EE3675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BFFE7C-19F1-29B8-9215-62775600724F}"/>
              </a:ext>
            </a:extLst>
          </p:cNvPr>
          <p:cNvSpPr>
            <a:spLocks noGrp="1"/>
          </p:cNvSpPr>
          <p:nvPr>
            <p:ph type="body" idx="1"/>
          </p:nvPr>
        </p:nvSpPr>
        <p:spPr/>
        <p:txBody>
          <a:bodyPr/>
          <a:lstStyle/>
          <a:p>
            <a:pPr algn="just"/>
            <a:endParaRPr lang="en-IE" b="1" dirty="0"/>
          </a:p>
        </p:txBody>
      </p:sp>
      <p:sp>
        <p:nvSpPr>
          <p:cNvPr id="4" name="Slide Number Placeholder 3">
            <a:extLst>
              <a:ext uri="{FF2B5EF4-FFF2-40B4-BE49-F238E27FC236}">
                <a16:creationId xmlns:a16="http://schemas.microsoft.com/office/drawing/2014/main" id="{D76E1C8B-05C8-01FB-D2C0-5F7A53D3942A}"/>
              </a:ext>
            </a:extLst>
          </p:cNvPr>
          <p:cNvSpPr>
            <a:spLocks noGrp="1"/>
          </p:cNvSpPr>
          <p:nvPr>
            <p:ph type="sldNum" sz="quarter" idx="5"/>
          </p:nvPr>
        </p:nvSpPr>
        <p:spPr/>
        <p:txBody>
          <a:bodyPr/>
          <a:lstStyle/>
          <a:p>
            <a:fld id="{317D7428-3A82-48A5-BBE8-C25B954930EC}" type="slidenum">
              <a:rPr lang="en-IE" smtClean="0"/>
              <a:t>15</a:t>
            </a:fld>
            <a:endParaRPr lang="en-IE"/>
          </a:p>
        </p:txBody>
      </p:sp>
    </p:spTree>
    <p:extLst>
      <p:ext uri="{BB962C8B-B14F-4D97-AF65-F5344CB8AC3E}">
        <p14:creationId xmlns:p14="http://schemas.microsoft.com/office/powerpoint/2010/main" val="3384179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1EE9D-4872-21C0-EBA3-368B305E47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F28259-EDE2-5900-9E94-5FB8F7C6D4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72E33C-0F9C-C1EE-9B33-3FFADDE6B0CA}"/>
              </a:ext>
            </a:extLst>
          </p:cNvPr>
          <p:cNvSpPr>
            <a:spLocks noGrp="1"/>
          </p:cNvSpPr>
          <p:nvPr>
            <p:ph type="body" idx="1"/>
          </p:nvPr>
        </p:nvSpPr>
        <p:spPr/>
        <p:txBody>
          <a:bodyPr/>
          <a:lstStyle/>
          <a:p>
            <a:endParaRPr lang="en-US" b="1" dirty="0"/>
          </a:p>
        </p:txBody>
      </p:sp>
      <p:sp>
        <p:nvSpPr>
          <p:cNvPr id="4" name="Slide Number Placeholder 3">
            <a:extLst>
              <a:ext uri="{FF2B5EF4-FFF2-40B4-BE49-F238E27FC236}">
                <a16:creationId xmlns:a16="http://schemas.microsoft.com/office/drawing/2014/main" id="{99761A60-8AAE-092A-C0BB-7B669D6689D1}"/>
              </a:ext>
            </a:extLst>
          </p:cNvPr>
          <p:cNvSpPr>
            <a:spLocks noGrp="1"/>
          </p:cNvSpPr>
          <p:nvPr>
            <p:ph type="sldNum" sz="quarter" idx="5"/>
          </p:nvPr>
        </p:nvSpPr>
        <p:spPr/>
        <p:txBody>
          <a:bodyPr/>
          <a:lstStyle/>
          <a:p>
            <a:fld id="{317D7428-3A82-48A5-BBE8-C25B954930EC}" type="slidenum">
              <a:rPr lang="en-IE" smtClean="0"/>
              <a:t>16</a:t>
            </a:fld>
            <a:endParaRPr lang="en-IE"/>
          </a:p>
        </p:txBody>
      </p:sp>
    </p:spTree>
    <p:extLst>
      <p:ext uri="{BB962C8B-B14F-4D97-AF65-F5344CB8AC3E}">
        <p14:creationId xmlns:p14="http://schemas.microsoft.com/office/powerpoint/2010/main" val="31344057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*uniform understanding is the terminology used in the CC Report</a:t>
            </a:r>
            <a:r>
              <a:rPr lang="en-IE" dirty="0"/>
              <a:t> (‘</a:t>
            </a:r>
            <a:r>
              <a:rPr lang="en-US" sz="1200" b="0" i="1" u="none" strike="noStrike" kern="1200" baseline="0" dirty="0">
                <a:solidFill>
                  <a:schemeClr val="tx1"/>
                </a:solidFill>
                <a:latin typeface="+mn-lt"/>
                <a:ea typeface="+mn-ea"/>
                <a:cs typeface="+mn-cs"/>
              </a:rPr>
              <a:t>This factor is not uniformly understood in case-law</a:t>
            </a:r>
            <a:r>
              <a:rPr lang="en-US" sz="1200" b="0" i="0" u="none" strike="noStrike" kern="1200" baseline="0" dirty="0">
                <a:solidFill>
                  <a:schemeClr val="tx1"/>
                </a:solidFill>
                <a:latin typeface="+mn-lt"/>
                <a:ea typeface="+mn-ea"/>
                <a:cs typeface="+mn-cs"/>
              </a:rPr>
              <a:t>’) as also used in slide 4.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Since all the conclusions in this slide are in line with the Report, the citation of it is general (no specific to each conclusion/paragraph)</a:t>
            </a: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17D7428-3A82-48A5-BBE8-C25B954930EC}" type="slidenum">
              <a:rPr lang="en-IE" smtClean="0"/>
              <a:t>17</a:t>
            </a:fld>
            <a:endParaRPr lang="en-IE"/>
          </a:p>
        </p:txBody>
      </p:sp>
    </p:spTree>
    <p:extLst>
      <p:ext uri="{BB962C8B-B14F-4D97-AF65-F5344CB8AC3E}">
        <p14:creationId xmlns:p14="http://schemas.microsoft.com/office/powerpoint/2010/main" val="2360423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9193E-0E57-8A5A-EA16-13D14428A4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E3F95C-8F77-01D8-9FC1-F2AEB13030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3573C5-A3BB-7D4A-9596-6C7B36A8C246}"/>
              </a:ext>
            </a:extLst>
          </p:cNvPr>
          <p:cNvSpPr>
            <a:spLocks noGrp="1"/>
          </p:cNvSpPr>
          <p:nvPr>
            <p:ph type="body" idx="1"/>
          </p:nvPr>
        </p:nvSpPr>
        <p:spPr/>
        <p:txBody>
          <a:bodyPr/>
          <a:lstStyle/>
          <a:p>
            <a:endParaRPr lang="en-IE" i="0" dirty="0"/>
          </a:p>
        </p:txBody>
      </p:sp>
      <p:sp>
        <p:nvSpPr>
          <p:cNvPr id="4" name="Slide Number Placeholder 3">
            <a:extLst>
              <a:ext uri="{FF2B5EF4-FFF2-40B4-BE49-F238E27FC236}">
                <a16:creationId xmlns:a16="http://schemas.microsoft.com/office/drawing/2014/main" id="{31751437-3082-6031-1C18-3CB52894171F}"/>
              </a:ext>
            </a:extLst>
          </p:cNvPr>
          <p:cNvSpPr>
            <a:spLocks noGrp="1"/>
          </p:cNvSpPr>
          <p:nvPr>
            <p:ph type="sldNum" sz="quarter" idx="5"/>
          </p:nvPr>
        </p:nvSpPr>
        <p:spPr/>
        <p:txBody>
          <a:bodyPr/>
          <a:lstStyle/>
          <a:p>
            <a:fld id="{317D7428-3A82-48A5-BBE8-C25B954930EC}" type="slidenum">
              <a:rPr lang="en-IE" smtClean="0"/>
              <a:t>18</a:t>
            </a:fld>
            <a:endParaRPr lang="en-IE"/>
          </a:p>
        </p:txBody>
      </p:sp>
    </p:spTree>
    <p:extLst>
      <p:ext uri="{BB962C8B-B14F-4D97-AF65-F5344CB8AC3E}">
        <p14:creationId xmlns:p14="http://schemas.microsoft.com/office/powerpoint/2010/main" val="4204867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IE" dirty="0"/>
          </a:p>
        </p:txBody>
      </p:sp>
      <p:sp>
        <p:nvSpPr>
          <p:cNvPr id="4" name="Slide Number Placeholder 3"/>
          <p:cNvSpPr>
            <a:spLocks noGrp="1"/>
          </p:cNvSpPr>
          <p:nvPr>
            <p:ph type="sldNum" sz="quarter" idx="5"/>
          </p:nvPr>
        </p:nvSpPr>
        <p:spPr/>
        <p:txBody>
          <a:bodyPr/>
          <a:lstStyle/>
          <a:p>
            <a:fld id="{317D7428-3A82-48A5-BBE8-C25B954930EC}" type="slidenum">
              <a:rPr lang="en-IE" smtClean="0"/>
              <a:t>2</a:t>
            </a:fld>
            <a:endParaRPr lang="en-IE"/>
          </a:p>
        </p:txBody>
      </p:sp>
    </p:spTree>
    <p:extLst>
      <p:ext uri="{BB962C8B-B14F-4D97-AF65-F5344CB8AC3E}">
        <p14:creationId xmlns:p14="http://schemas.microsoft.com/office/powerpoint/2010/main" val="3862997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7D7428-3A82-48A5-BBE8-C25B954930EC}" type="slidenum">
              <a:rPr lang="en-IE" smtClean="0"/>
              <a:t>3</a:t>
            </a:fld>
            <a:endParaRPr lang="en-IE"/>
          </a:p>
        </p:txBody>
      </p:sp>
    </p:spTree>
    <p:extLst>
      <p:ext uri="{BB962C8B-B14F-4D97-AF65-F5344CB8AC3E}">
        <p14:creationId xmlns:p14="http://schemas.microsoft.com/office/powerpoint/2010/main" val="2867478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6178DD-3EF5-CACA-ABE6-55E3CC8AD3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B11532-3029-0934-B079-A93E41B058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C88E08-23DA-38DE-2A43-7489D19CEA8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Finally, it is clear from the case-law that the existence of such a link must be appreciated globally, taking into account all factors relevant to the circumstances of the case. Those factors include, first, the degree of similarity between the marks at issue, secondly, the strength of the earlier mark’s reputation, thirdly, the nature of the goods or services for which the marks at issue are registered, including the degree of closeness or dissimilarity between those goods or services, and the relevant section of the public, fourthly, the degree of the earlier mark’s distinctive character, whether inherent or acquired through use, and, fifthly, the existence of a likelihood of confusion on the part of the public </a:t>
            </a:r>
          </a:p>
        </p:txBody>
      </p:sp>
      <p:sp>
        <p:nvSpPr>
          <p:cNvPr id="4" name="Slide Number Placeholder 3">
            <a:extLst>
              <a:ext uri="{FF2B5EF4-FFF2-40B4-BE49-F238E27FC236}">
                <a16:creationId xmlns:a16="http://schemas.microsoft.com/office/drawing/2014/main" id="{1402A490-92A6-A226-3A7A-B9695654E755}"/>
              </a:ext>
            </a:extLst>
          </p:cNvPr>
          <p:cNvSpPr>
            <a:spLocks noGrp="1"/>
          </p:cNvSpPr>
          <p:nvPr>
            <p:ph type="sldNum" sz="quarter" idx="5"/>
          </p:nvPr>
        </p:nvSpPr>
        <p:spPr/>
        <p:txBody>
          <a:bodyPr/>
          <a:lstStyle/>
          <a:p>
            <a:fld id="{317D7428-3A82-48A5-BBE8-C25B954930EC}" type="slidenum">
              <a:rPr lang="en-IE" smtClean="0"/>
              <a:t>4</a:t>
            </a:fld>
            <a:endParaRPr lang="en-IE"/>
          </a:p>
        </p:txBody>
      </p:sp>
    </p:spTree>
    <p:extLst>
      <p:ext uri="{BB962C8B-B14F-4D97-AF65-F5344CB8AC3E}">
        <p14:creationId xmlns:p14="http://schemas.microsoft.com/office/powerpoint/2010/main" val="906770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7A29F-6251-5C42-3CE8-97F58EBF93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DFE5D3-0831-3661-017C-CD407DD778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2E8994-C8AD-9432-F841-9707C5D0A0B0}"/>
              </a:ext>
            </a:extLst>
          </p:cNvPr>
          <p:cNvSpPr>
            <a:spLocks noGrp="1"/>
          </p:cNvSpPr>
          <p:nvPr>
            <p:ph type="body" idx="1"/>
          </p:nvPr>
        </p:nvSpPr>
        <p:spPr/>
        <p:txBody>
          <a:bodyPr/>
          <a:lstStyle/>
          <a:p>
            <a:r>
              <a:rPr lang="en-US" dirty="0"/>
              <a:t>Disregarding the factor of inherent distinctiveness of the earlier trade mark and focusing solely on reputation could result in an overprotection of inherently weak marks.</a:t>
            </a:r>
          </a:p>
          <a:p>
            <a:endParaRPr lang="en-US" dirty="0"/>
          </a:p>
          <a:p>
            <a:r>
              <a:rPr lang="en-US" dirty="0"/>
              <a:t>Inherently weak marks should not be regarded as highly distinctive, simply because of their reputation.</a:t>
            </a:r>
          </a:p>
          <a:p>
            <a:endParaRPr lang="en-US" dirty="0"/>
          </a:p>
          <a:p>
            <a:r>
              <a:rPr lang="en-US" dirty="0"/>
              <a:t>Also, the weakness of the element in common between the signs may be relevant in the link assessment, as it is in the global assessment of the likelihood of confusion.</a:t>
            </a:r>
          </a:p>
          <a:p>
            <a:r>
              <a:rPr lang="en-US" i="1" dirty="0"/>
              <a:t>Boards of Appeal’s Case-law Research Report on ‘The link between the trade marks (Article 8(5) EUTMR)’, July 2024</a:t>
            </a:r>
          </a:p>
          <a:p>
            <a:endParaRPr lang="en-US" dirty="0"/>
          </a:p>
        </p:txBody>
      </p:sp>
      <p:sp>
        <p:nvSpPr>
          <p:cNvPr id="4" name="Slide Number Placeholder 3">
            <a:extLst>
              <a:ext uri="{FF2B5EF4-FFF2-40B4-BE49-F238E27FC236}">
                <a16:creationId xmlns:a16="http://schemas.microsoft.com/office/drawing/2014/main" id="{37568395-6AE5-A009-D0EB-59DAEFA0B6D7}"/>
              </a:ext>
            </a:extLst>
          </p:cNvPr>
          <p:cNvSpPr>
            <a:spLocks noGrp="1"/>
          </p:cNvSpPr>
          <p:nvPr>
            <p:ph type="sldNum" sz="quarter" idx="5"/>
          </p:nvPr>
        </p:nvSpPr>
        <p:spPr/>
        <p:txBody>
          <a:bodyPr/>
          <a:lstStyle/>
          <a:p>
            <a:fld id="{317D7428-3A82-48A5-BBE8-C25B954930EC}" type="slidenum">
              <a:rPr lang="en-IE" smtClean="0"/>
              <a:t>5</a:t>
            </a:fld>
            <a:endParaRPr lang="en-IE"/>
          </a:p>
        </p:txBody>
      </p:sp>
    </p:spTree>
    <p:extLst>
      <p:ext uri="{BB962C8B-B14F-4D97-AF65-F5344CB8AC3E}">
        <p14:creationId xmlns:p14="http://schemas.microsoft.com/office/powerpoint/2010/main" val="2600610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82B4F-FD7D-D2A3-E781-CA8C1C6C78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524C1A-74F6-5537-C1F2-626A91B071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5C4A0D-B6B0-0A1C-CCD3-91EBA3B6903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B0056BD-AF01-2221-A1D3-F2B847F27670}"/>
              </a:ext>
            </a:extLst>
          </p:cNvPr>
          <p:cNvSpPr>
            <a:spLocks noGrp="1"/>
          </p:cNvSpPr>
          <p:nvPr>
            <p:ph type="sldNum" sz="quarter" idx="5"/>
          </p:nvPr>
        </p:nvSpPr>
        <p:spPr/>
        <p:txBody>
          <a:bodyPr/>
          <a:lstStyle/>
          <a:p>
            <a:fld id="{317D7428-3A82-48A5-BBE8-C25B954930EC}" type="slidenum">
              <a:rPr lang="en-IE" smtClean="0"/>
              <a:t>6</a:t>
            </a:fld>
            <a:endParaRPr lang="en-IE"/>
          </a:p>
        </p:txBody>
      </p:sp>
    </p:spTree>
    <p:extLst>
      <p:ext uri="{BB962C8B-B14F-4D97-AF65-F5344CB8AC3E}">
        <p14:creationId xmlns:p14="http://schemas.microsoft.com/office/powerpoint/2010/main" val="1278196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4C24F-4DE9-DA5B-9A47-9DE2887FC2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92A0F6-5A25-241E-1DC8-B425CCB559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E331E6-11C0-FCEB-7346-DBA6982D8858}"/>
              </a:ext>
            </a:extLst>
          </p:cNvPr>
          <p:cNvSpPr>
            <a:spLocks noGrp="1"/>
          </p:cNvSpPr>
          <p:nvPr>
            <p:ph type="body" idx="1"/>
          </p:nvPr>
        </p:nvSpPr>
        <p:spPr/>
        <p:txBody>
          <a:bodyPr/>
          <a:lstStyle/>
          <a:p>
            <a:pPr algn="just"/>
            <a:endParaRPr lang="en-US" sz="1200" dirty="0"/>
          </a:p>
        </p:txBody>
      </p:sp>
      <p:sp>
        <p:nvSpPr>
          <p:cNvPr id="4" name="Slide Number Placeholder 3">
            <a:extLst>
              <a:ext uri="{FF2B5EF4-FFF2-40B4-BE49-F238E27FC236}">
                <a16:creationId xmlns:a16="http://schemas.microsoft.com/office/drawing/2014/main" id="{049C20E1-457E-D903-628E-D70501AD3937}"/>
              </a:ext>
            </a:extLst>
          </p:cNvPr>
          <p:cNvSpPr>
            <a:spLocks noGrp="1"/>
          </p:cNvSpPr>
          <p:nvPr>
            <p:ph type="sldNum" sz="quarter" idx="5"/>
          </p:nvPr>
        </p:nvSpPr>
        <p:spPr/>
        <p:txBody>
          <a:bodyPr/>
          <a:lstStyle/>
          <a:p>
            <a:fld id="{317D7428-3A82-48A5-BBE8-C25B954930EC}" type="slidenum">
              <a:rPr lang="en-IE" smtClean="0"/>
              <a:t>7</a:t>
            </a:fld>
            <a:endParaRPr lang="en-IE"/>
          </a:p>
        </p:txBody>
      </p:sp>
    </p:spTree>
    <p:extLst>
      <p:ext uri="{BB962C8B-B14F-4D97-AF65-F5344CB8AC3E}">
        <p14:creationId xmlns:p14="http://schemas.microsoft.com/office/powerpoint/2010/main" val="1527072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75B27-11E1-A8D5-1846-329B5072C8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18A871-5194-5D43-F8FB-E76229C4A6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0DE7CF-E1CD-A044-1352-642EE7E13B1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92DD52E-C43D-C627-97A9-2E215AC7965A}"/>
              </a:ext>
            </a:extLst>
          </p:cNvPr>
          <p:cNvSpPr>
            <a:spLocks noGrp="1"/>
          </p:cNvSpPr>
          <p:nvPr>
            <p:ph type="sldNum" sz="quarter" idx="5"/>
          </p:nvPr>
        </p:nvSpPr>
        <p:spPr/>
        <p:txBody>
          <a:bodyPr/>
          <a:lstStyle/>
          <a:p>
            <a:fld id="{317D7428-3A82-48A5-BBE8-C25B954930EC}" type="slidenum">
              <a:rPr lang="en-IE" smtClean="0"/>
              <a:t>8</a:t>
            </a:fld>
            <a:endParaRPr lang="en-IE"/>
          </a:p>
        </p:txBody>
      </p:sp>
    </p:spTree>
    <p:extLst>
      <p:ext uri="{BB962C8B-B14F-4D97-AF65-F5344CB8AC3E}">
        <p14:creationId xmlns:p14="http://schemas.microsoft.com/office/powerpoint/2010/main" val="551754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63D0B-E3D5-7DDB-13F9-D0E5B7453A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AE0FA7-AB84-5C00-D8B5-4EC8DD9231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2CABE0-8B57-ACAD-3273-A760C70F68ED}"/>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B90796B7-28C2-4B84-DD91-2EAB6943BADE}"/>
              </a:ext>
            </a:extLst>
          </p:cNvPr>
          <p:cNvSpPr>
            <a:spLocks noGrp="1"/>
          </p:cNvSpPr>
          <p:nvPr>
            <p:ph type="sldNum" sz="quarter" idx="5"/>
          </p:nvPr>
        </p:nvSpPr>
        <p:spPr/>
        <p:txBody>
          <a:bodyPr/>
          <a:lstStyle/>
          <a:p>
            <a:fld id="{317D7428-3A82-48A5-BBE8-C25B954930EC}" type="slidenum">
              <a:rPr lang="en-IE" smtClean="0"/>
              <a:t>9</a:t>
            </a:fld>
            <a:endParaRPr lang="en-IE"/>
          </a:p>
        </p:txBody>
      </p:sp>
    </p:spTree>
    <p:extLst>
      <p:ext uri="{BB962C8B-B14F-4D97-AF65-F5344CB8AC3E}">
        <p14:creationId xmlns:p14="http://schemas.microsoft.com/office/powerpoint/2010/main" val="36131662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Imagen 3" descr="Imagen que contiene interior, tabla, pequeño, luz&#10;&#10;El contenido generado por IA puede ser incorrecto.">
            <a:extLst>
              <a:ext uri="{FF2B5EF4-FFF2-40B4-BE49-F238E27FC236}">
                <a16:creationId xmlns:a16="http://schemas.microsoft.com/office/drawing/2014/main" id="{F7AE8CD5-1B4E-9D58-9891-00AB616AA34D}"/>
              </a:ext>
            </a:extLst>
          </p:cNvPr>
          <p:cNvPicPr>
            <a:picLocks noChangeAspect="1"/>
          </p:cNvPicPr>
          <p:nvPr userDrawn="1"/>
        </p:nvPicPr>
        <p:blipFill>
          <a:blip r:embed="rId2">
            <a:extLst>
              <a:ext uri="{28A0092B-C50C-407E-A947-70E740481C1C}">
                <a14:useLocalDpi xmlns:a14="http://schemas.microsoft.com/office/drawing/2010/main" val="0"/>
              </a:ext>
            </a:extLst>
          </a:blip>
          <a:srcRect l="2538" t="-356" r="12886" b="6039"/>
          <a:stretch>
            <a:fillRect/>
          </a:stretch>
        </p:blipFill>
        <p:spPr>
          <a:xfrm>
            <a:off x="-10633" y="-60268"/>
            <a:ext cx="12233564" cy="6927953"/>
          </a:xfrm>
          <a:prstGeom prst="rect">
            <a:avLst/>
          </a:prstGeom>
        </p:spPr>
      </p:pic>
    </p:spTree>
    <p:extLst>
      <p:ext uri="{BB962C8B-B14F-4D97-AF65-F5344CB8AC3E}">
        <p14:creationId xmlns:p14="http://schemas.microsoft.com/office/powerpoint/2010/main" val="787411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Imagen 8" descr="Imagen que contiene interior, tabla, pequeño, luz&#10;&#10;El contenido generado por IA puede ser incorrecto.">
            <a:extLst>
              <a:ext uri="{FF2B5EF4-FFF2-40B4-BE49-F238E27FC236}">
                <a16:creationId xmlns:a16="http://schemas.microsoft.com/office/drawing/2014/main" id="{ECBF9528-951E-826D-4A95-0569D7955802}"/>
              </a:ext>
            </a:extLst>
          </p:cNvPr>
          <p:cNvPicPr>
            <a:picLocks noChangeAspect="1"/>
          </p:cNvPicPr>
          <p:nvPr userDrawn="1"/>
        </p:nvPicPr>
        <p:blipFill>
          <a:blip r:embed="rId2">
            <a:extLst>
              <a:ext uri="{28A0092B-C50C-407E-A947-70E740481C1C}">
                <a14:useLocalDpi xmlns:a14="http://schemas.microsoft.com/office/drawing/2010/main" val="0"/>
              </a:ext>
            </a:extLst>
          </a:blip>
          <a:srcRect b="85087"/>
          <a:stretch>
            <a:fillRect/>
          </a:stretch>
        </p:blipFill>
        <p:spPr>
          <a:xfrm>
            <a:off x="-10634" y="-41627"/>
            <a:ext cx="12202634" cy="924130"/>
          </a:xfrm>
          <a:prstGeom prst="rect">
            <a:avLst/>
          </a:prstGeom>
        </p:spPr>
      </p:pic>
      <p:pic>
        <p:nvPicPr>
          <p:cNvPr id="11" name="Imagen 10" descr="Un dibujo con letras&#10;&#10;El contenido generado por IA puede ser incorrecto.">
            <a:extLst>
              <a:ext uri="{FF2B5EF4-FFF2-40B4-BE49-F238E27FC236}">
                <a16:creationId xmlns:a16="http://schemas.microsoft.com/office/drawing/2014/main" id="{39D4A448-7365-B40B-9380-16EE115044FA}"/>
              </a:ext>
            </a:extLst>
          </p:cNvPr>
          <p:cNvPicPr>
            <a:picLocks noChangeAspect="1"/>
          </p:cNvPicPr>
          <p:nvPr userDrawn="1"/>
        </p:nvPicPr>
        <p:blipFill>
          <a:blip r:embed="rId3">
            <a:extLst>
              <a:ext uri="{28A0092B-C50C-407E-A947-70E740481C1C}">
                <a14:useLocalDpi xmlns:a14="http://schemas.microsoft.com/office/drawing/2010/main" val="0"/>
              </a:ext>
            </a:extLst>
          </a:blip>
          <a:srcRect b="15627"/>
          <a:stretch>
            <a:fillRect/>
          </a:stretch>
        </p:blipFill>
        <p:spPr>
          <a:xfrm>
            <a:off x="426316" y="188130"/>
            <a:ext cx="1043379" cy="523472"/>
          </a:xfrm>
          <a:prstGeom prst="rect">
            <a:avLst/>
          </a:prstGeom>
        </p:spPr>
      </p:pic>
      <p:pic>
        <p:nvPicPr>
          <p:cNvPr id="13" name="Imagen 12" descr="Logotipo&#10;&#10;El contenido generado por IA puede ser incorrecto.">
            <a:extLst>
              <a:ext uri="{FF2B5EF4-FFF2-40B4-BE49-F238E27FC236}">
                <a16:creationId xmlns:a16="http://schemas.microsoft.com/office/drawing/2014/main" id="{E728AECB-D3E5-8051-486F-1669DFA3813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73390" y="236472"/>
            <a:ext cx="1512866" cy="409919"/>
          </a:xfrm>
          <a:prstGeom prst="rect">
            <a:avLst/>
          </a:prstGeom>
          <a:effectLst>
            <a:outerShdw blurRad="113204" dist="20679" dir="2700000" algn="tl" rotWithShape="0">
              <a:prstClr val="black">
                <a:alpha val="12000"/>
              </a:prstClr>
            </a:outerShdw>
          </a:effectLst>
        </p:spPr>
      </p:pic>
    </p:spTree>
    <p:extLst>
      <p:ext uri="{BB962C8B-B14F-4D97-AF65-F5344CB8AC3E}">
        <p14:creationId xmlns:p14="http://schemas.microsoft.com/office/powerpoint/2010/main" val="62317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1EC7BF-5349-4853-9F37-8B9C0C20F109}"/>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a:extLst>
              <a:ext uri="{FF2B5EF4-FFF2-40B4-BE49-F238E27FC236}">
                <a16:creationId xmlns:a16="http://schemas.microsoft.com/office/drawing/2014/main" id="{0B8E7F1B-6B83-546C-0FC2-07E29028774D}"/>
              </a:ext>
            </a:extLst>
          </p:cNvPr>
          <p:cNvSpPr>
            <a:spLocks noGrp="1"/>
          </p:cNvSpPr>
          <p:nvPr>
            <p:ph type="title"/>
          </p:nvPr>
        </p:nvSpPr>
        <p:spPr>
          <a:xfrm>
            <a:off x="531248" y="1638949"/>
            <a:ext cx="11055010" cy="351894"/>
          </a:xfrm>
          <a:prstGeom prst="rect">
            <a:avLst/>
          </a:prstGeom>
          <a:solidFill>
            <a:srgbClr val="154DA2"/>
          </a:solidFill>
        </p:spPr>
        <p:txBody>
          <a:bodyPr vert="horz" lIns="91440" tIns="45720" rIns="91440" bIns="45720" rtlCol="0" anchor="ctr">
            <a:noAutofit/>
          </a:bodyPr>
          <a:lstStyle/>
          <a:p>
            <a:r>
              <a:rPr lang="en-US" dirty="0"/>
              <a:t>Click to edit Master title style</a:t>
            </a:r>
          </a:p>
        </p:txBody>
      </p:sp>
      <p:pic>
        <p:nvPicPr>
          <p:cNvPr id="9" name="Imagen 8" descr="Imagen que contiene interior, tabla, pequeño, luz&#10;&#10;El contenido generado por IA puede ser incorrecto.">
            <a:extLst>
              <a:ext uri="{FF2B5EF4-FFF2-40B4-BE49-F238E27FC236}">
                <a16:creationId xmlns:a16="http://schemas.microsoft.com/office/drawing/2014/main" id="{ECBF9528-951E-826D-4A95-0569D7955802}"/>
              </a:ext>
            </a:extLst>
          </p:cNvPr>
          <p:cNvPicPr>
            <a:picLocks noChangeAspect="1"/>
          </p:cNvPicPr>
          <p:nvPr userDrawn="1"/>
        </p:nvPicPr>
        <p:blipFill>
          <a:blip r:embed="rId2">
            <a:extLst>
              <a:ext uri="{28A0092B-C50C-407E-A947-70E740481C1C}">
                <a14:useLocalDpi xmlns:a14="http://schemas.microsoft.com/office/drawing/2010/main" val="0"/>
              </a:ext>
            </a:extLst>
          </a:blip>
          <a:srcRect b="85087"/>
          <a:stretch>
            <a:fillRect/>
          </a:stretch>
        </p:blipFill>
        <p:spPr>
          <a:xfrm>
            <a:off x="-10634" y="-41627"/>
            <a:ext cx="12202634" cy="924130"/>
          </a:xfrm>
          <a:prstGeom prst="rect">
            <a:avLst/>
          </a:prstGeom>
        </p:spPr>
      </p:pic>
      <p:pic>
        <p:nvPicPr>
          <p:cNvPr id="11" name="Imagen 10" descr="Un dibujo con letras&#10;&#10;El contenido generado por IA puede ser incorrecto.">
            <a:extLst>
              <a:ext uri="{FF2B5EF4-FFF2-40B4-BE49-F238E27FC236}">
                <a16:creationId xmlns:a16="http://schemas.microsoft.com/office/drawing/2014/main" id="{39D4A448-7365-B40B-9380-16EE115044FA}"/>
              </a:ext>
            </a:extLst>
          </p:cNvPr>
          <p:cNvPicPr>
            <a:picLocks noChangeAspect="1"/>
          </p:cNvPicPr>
          <p:nvPr userDrawn="1"/>
        </p:nvPicPr>
        <p:blipFill>
          <a:blip r:embed="rId3">
            <a:extLst>
              <a:ext uri="{28A0092B-C50C-407E-A947-70E740481C1C}">
                <a14:useLocalDpi xmlns:a14="http://schemas.microsoft.com/office/drawing/2010/main" val="0"/>
              </a:ext>
            </a:extLst>
          </a:blip>
          <a:srcRect b="15627"/>
          <a:stretch>
            <a:fillRect/>
          </a:stretch>
        </p:blipFill>
        <p:spPr>
          <a:xfrm>
            <a:off x="531247" y="122919"/>
            <a:ext cx="1315087" cy="659790"/>
          </a:xfrm>
          <a:prstGeom prst="rect">
            <a:avLst/>
          </a:prstGeom>
        </p:spPr>
      </p:pic>
    </p:spTree>
    <p:extLst>
      <p:ext uri="{BB962C8B-B14F-4D97-AF65-F5344CB8AC3E}">
        <p14:creationId xmlns:p14="http://schemas.microsoft.com/office/powerpoint/2010/main" val="37180610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DB6E82-EF0F-4279-B8B8-A3F8645ECC2A}"/>
              </a:ext>
            </a:extLst>
          </p:cNvPr>
          <p:cNvSpPr>
            <a:spLocks noGrp="1"/>
          </p:cNvSpPr>
          <p:nvPr>
            <p:ph type="title"/>
          </p:nvPr>
        </p:nvSpPr>
        <p:spPr>
          <a:xfrm>
            <a:off x="531248" y="1638949"/>
            <a:ext cx="11055010" cy="351894"/>
          </a:xfrm>
          <a:prstGeom prst="rect">
            <a:avLst/>
          </a:prstGeom>
          <a:solidFill>
            <a:srgbClr val="154DA2"/>
          </a:solidFill>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379B6640-C49C-46C2-8086-D4178E5621A8}"/>
              </a:ext>
            </a:extLst>
          </p:cNvPr>
          <p:cNvSpPr>
            <a:spLocks noGrp="1"/>
          </p:cNvSpPr>
          <p:nvPr>
            <p:ph type="body" idx="1"/>
          </p:nvPr>
        </p:nvSpPr>
        <p:spPr>
          <a:xfrm>
            <a:off x="531247" y="2245490"/>
            <a:ext cx="11055009" cy="41398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33007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154DA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4DA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154DA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154DA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154DA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BA96-49F2-415A-A594-AF295F790E15}"/>
              </a:ext>
            </a:extLst>
          </p:cNvPr>
          <p:cNvSpPr>
            <a:spLocks noGrp="1"/>
          </p:cNvSpPr>
          <p:nvPr>
            <p:ph type="ctrTitle" idx="4294967295"/>
          </p:nvPr>
        </p:nvSpPr>
        <p:spPr>
          <a:xfrm>
            <a:off x="579782" y="3684605"/>
            <a:ext cx="9144000" cy="1293232"/>
          </a:xfrm>
          <a:noFill/>
        </p:spPr>
        <p:txBody>
          <a:bodyPr>
            <a:noAutofit/>
          </a:bodyPr>
          <a:lstStyle/>
          <a:p>
            <a:r>
              <a:rPr lang="en-US" sz="3600" b="1" dirty="0">
                <a:solidFill>
                  <a:schemeClr val="bg1"/>
                </a:solidFill>
                <a:latin typeface="Arial" panose="020B0604020202020204" pitchFamily="34" charset="0"/>
                <a:cs typeface="Arial" panose="020B0604020202020204" pitchFamily="34" charset="0"/>
              </a:rPr>
              <a:t>Mental link in the making: </a:t>
            </a:r>
            <a:br>
              <a:rPr lang="en-US" sz="3600" b="1" dirty="0">
                <a:solidFill>
                  <a:schemeClr val="bg1"/>
                </a:solidFill>
                <a:latin typeface="Arial" panose="020B0604020202020204" pitchFamily="34" charset="0"/>
                <a:cs typeface="Arial" panose="020B0604020202020204" pitchFamily="34" charset="0"/>
              </a:rPr>
            </a:br>
            <a:r>
              <a:rPr lang="en-US" sz="3600" b="1" dirty="0">
                <a:solidFill>
                  <a:schemeClr val="bg1"/>
                </a:solidFill>
                <a:latin typeface="Arial" panose="020B0604020202020204" pitchFamily="34" charset="0"/>
                <a:cs typeface="Arial" panose="020B0604020202020204" pitchFamily="34" charset="0"/>
              </a:rPr>
              <a:t>Can strong reputation compensate for intrinsic weakness?</a:t>
            </a:r>
          </a:p>
        </p:txBody>
      </p:sp>
      <p:sp>
        <p:nvSpPr>
          <p:cNvPr id="3" name="Subtitle 2">
            <a:extLst>
              <a:ext uri="{FF2B5EF4-FFF2-40B4-BE49-F238E27FC236}">
                <a16:creationId xmlns:a16="http://schemas.microsoft.com/office/drawing/2014/main" id="{02B9634B-A082-470D-8951-2140281A55B7}"/>
              </a:ext>
            </a:extLst>
          </p:cNvPr>
          <p:cNvSpPr>
            <a:spLocks noGrp="1"/>
          </p:cNvSpPr>
          <p:nvPr>
            <p:ph type="subTitle" idx="4294967295"/>
          </p:nvPr>
        </p:nvSpPr>
        <p:spPr>
          <a:xfrm>
            <a:off x="579782" y="5149424"/>
            <a:ext cx="9144000" cy="720584"/>
          </a:xfrm>
          <a:noFill/>
        </p:spPr>
        <p:txBody>
          <a:bodyPr>
            <a:normAutofit/>
          </a:bodyPr>
          <a:lstStyle/>
          <a:p>
            <a:pPr marL="0" indent="0" algn="l">
              <a:spcBef>
                <a:spcPts val="0"/>
              </a:spcBef>
              <a:buNone/>
            </a:pPr>
            <a:r>
              <a:rPr lang="en-US" sz="2000" dirty="0">
                <a:solidFill>
                  <a:schemeClr val="bg1"/>
                </a:solidFill>
                <a:latin typeface="Arial" panose="020B0604020202020204" pitchFamily="34" charset="0"/>
                <a:cs typeface="Arial" panose="020B0604020202020204" pitchFamily="34" charset="0"/>
              </a:rPr>
              <a:t>Virginia Melgar</a:t>
            </a:r>
          </a:p>
          <a:p>
            <a:pPr marL="0" indent="0" algn="l">
              <a:spcBef>
                <a:spcPts val="0"/>
              </a:spcBef>
              <a:buNone/>
            </a:pPr>
            <a:r>
              <a:rPr lang="en-US" sz="2000" dirty="0">
                <a:solidFill>
                  <a:schemeClr val="bg1"/>
                </a:solidFill>
                <a:latin typeface="Arial" panose="020B0604020202020204" pitchFamily="34" charset="0"/>
                <a:cs typeface="Arial" panose="020B0604020202020204" pitchFamily="34" charset="0"/>
              </a:rPr>
              <a:t>Chairperson of the Fifth Board of Appeal</a:t>
            </a:r>
          </a:p>
        </p:txBody>
      </p:sp>
      <p:cxnSp>
        <p:nvCxnSpPr>
          <p:cNvPr id="13" name="Straight Connector 12">
            <a:extLst>
              <a:ext uri="{FF2B5EF4-FFF2-40B4-BE49-F238E27FC236}">
                <a16:creationId xmlns:a16="http://schemas.microsoft.com/office/drawing/2014/main" id="{8E8D4860-15B3-C72A-CB35-1725DA4452A4}"/>
              </a:ext>
            </a:extLst>
          </p:cNvPr>
          <p:cNvCxnSpPr>
            <a:cxnSpLocks/>
          </p:cNvCxnSpPr>
          <p:nvPr/>
        </p:nvCxnSpPr>
        <p:spPr>
          <a:xfrm>
            <a:off x="675861" y="5027532"/>
            <a:ext cx="516834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Imagen 10" descr="Un dibujo con letras&#10;&#10;El contenido generado por IA puede ser incorrecto.">
            <a:extLst>
              <a:ext uri="{FF2B5EF4-FFF2-40B4-BE49-F238E27FC236}">
                <a16:creationId xmlns:a16="http://schemas.microsoft.com/office/drawing/2014/main" id="{D5746C15-A2BD-139A-F4E3-AF0635AF2D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861" y="829715"/>
            <a:ext cx="3172885" cy="1886695"/>
          </a:xfrm>
          <a:prstGeom prst="rect">
            <a:avLst/>
          </a:prstGeom>
        </p:spPr>
      </p:pic>
      <p:pic>
        <p:nvPicPr>
          <p:cNvPr id="18" name="Imagen 17" descr="Logotipo&#10;&#10;El contenido generado por IA puede ser incorrecto.">
            <a:extLst>
              <a:ext uri="{FF2B5EF4-FFF2-40B4-BE49-F238E27FC236}">
                <a16:creationId xmlns:a16="http://schemas.microsoft.com/office/drawing/2014/main" id="{8CCA9832-0544-550E-CD7D-8BACD4C0B8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7387" y="428615"/>
            <a:ext cx="2369654" cy="642070"/>
          </a:xfrm>
          <a:prstGeom prst="rect">
            <a:avLst/>
          </a:prstGeom>
          <a:effectLst>
            <a:outerShdw blurRad="113204" dist="20679" dir="2700000" algn="tl" rotWithShape="0">
              <a:prstClr val="black">
                <a:alpha val="63311"/>
              </a:prstClr>
            </a:outerShdw>
          </a:effectLst>
        </p:spPr>
      </p:pic>
    </p:spTree>
    <p:extLst>
      <p:ext uri="{BB962C8B-B14F-4D97-AF65-F5344CB8AC3E}">
        <p14:creationId xmlns:p14="http://schemas.microsoft.com/office/powerpoint/2010/main" val="172397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92C3E-74EA-10AB-B766-0D34502FEA4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45E33B-252A-7941-39DE-3AC6CB00A87E}"/>
              </a:ext>
            </a:extLst>
          </p:cNvPr>
          <p:cNvSpPr>
            <a:spLocks noGrp="1"/>
          </p:cNvSpPr>
          <p:nvPr>
            <p:ph idx="4294967295"/>
          </p:nvPr>
        </p:nvSpPr>
        <p:spPr>
          <a:xfrm>
            <a:off x="531247" y="1948721"/>
            <a:ext cx="11055009" cy="4436587"/>
          </a:xfrm>
        </p:spPr>
        <p:txBody>
          <a:bodyPr>
            <a:normAutofit/>
          </a:bodyPr>
          <a:lstStyle/>
          <a:p>
            <a:pPr marL="0" indent="0" algn="just">
              <a:buNone/>
            </a:pPr>
            <a:r>
              <a:rPr lang="en-IE" b="1" dirty="0"/>
              <a:t>28/05/2020, T‑677/18, GULLÓN TWINS COOKIE SANDWICH (fig.) / OREO et al., EU:T:2020:229          </a:t>
            </a:r>
            <a:r>
              <a:rPr lang="en-IE" dirty="0"/>
              <a:t>weak earlier mark</a:t>
            </a:r>
          </a:p>
          <a:p>
            <a:pPr marL="0" indent="0" algn="just">
              <a:buNone/>
            </a:pPr>
            <a:endParaRPr lang="en-IE" dirty="0"/>
          </a:p>
          <a:p>
            <a:endParaRPr lang="en-US" dirty="0">
              <a:solidFill>
                <a:srgbClr val="384D7A"/>
              </a:solidFill>
            </a:endParaRPr>
          </a:p>
        </p:txBody>
      </p:sp>
      <p:sp>
        <p:nvSpPr>
          <p:cNvPr id="3" name="Title 2">
            <a:extLst>
              <a:ext uri="{FF2B5EF4-FFF2-40B4-BE49-F238E27FC236}">
                <a16:creationId xmlns:a16="http://schemas.microsoft.com/office/drawing/2014/main" id="{36BC4C02-F696-62D9-0FAC-2F628AB8C5B2}"/>
              </a:ext>
            </a:extLst>
          </p:cNvPr>
          <p:cNvSpPr>
            <a:spLocks noGrp="1"/>
          </p:cNvSpPr>
          <p:nvPr>
            <p:ph type="title" idx="4294967295"/>
          </p:nvPr>
        </p:nvSpPr>
        <p:spPr>
          <a:xfrm>
            <a:off x="531246" y="1369126"/>
            <a:ext cx="11055010" cy="351894"/>
          </a:xfrm>
          <a:solidFill>
            <a:srgbClr val="344561"/>
          </a:solidFill>
        </p:spPr>
        <p:txBody>
          <a:bodyPr/>
          <a:lstStyle/>
          <a:p>
            <a:r>
              <a:rPr lang="en-US" sz="2000" dirty="0"/>
              <a:t>Judgments of the General Court </a:t>
            </a:r>
          </a:p>
        </p:txBody>
      </p:sp>
      <p:sp>
        <p:nvSpPr>
          <p:cNvPr id="5" name="Content Placeholder 1">
            <a:extLst>
              <a:ext uri="{FF2B5EF4-FFF2-40B4-BE49-F238E27FC236}">
                <a16:creationId xmlns:a16="http://schemas.microsoft.com/office/drawing/2014/main" id="{935DAD97-B4CF-2F2E-D804-631D4ABFA322}"/>
              </a:ext>
            </a:extLst>
          </p:cNvPr>
          <p:cNvSpPr txBox="1">
            <a:spLocks/>
          </p:cNvSpPr>
          <p:nvPr/>
        </p:nvSpPr>
        <p:spPr>
          <a:xfrm>
            <a:off x="683647" y="2101121"/>
            <a:ext cx="11055009" cy="44365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154DA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4DA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154DA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154DA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154DA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n-US" dirty="0">
              <a:solidFill>
                <a:srgbClr val="384D7A"/>
              </a:solidFill>
            </a:endParaRPr>
          </a:p>
        </p:txBody>
      </p:sp>
      <p:graphicFrame>
        <p:nvGraphicFramePr>
          <p:cNvPr id="8" name="Table 7">
            <a:extLst>
              <a:ext uri="{FF2B5EF4-FFF2-40B4-BE49-F238E27FC236}">
                <a16:creationId xmlns:a16="http://schemas.microsoft.com/office/drawing/2014/main" id="{52B86037-893F-80F0-8BF1-73C8F9D141EA}"/>
              </a:ext>
            </a:extLst>
          </p:cNvPr>
          <p:cNvGraphicFramePr>
            <a:graphicFrameLocks noGrp="1"/>
          </p:cNvGraphicFramePr>
          <p:nvPr>
            <p:extLst>
              <p:ext uri="{D42A27DB-BD31-4B8C-83A1-F6EECF244321}">
                <p14:modId xmlns:p14="http://schemas.microsoft.com/office/powerpoint/2010/main" val="3084961228"/>
              </p:ext>
            </p:extLst>
          </p:nvPr>
        </p:nvGraphicFramePr>
        <p:xfrm>
          <a:off x="2417808" y="3429000"/>
          <a:ext cx="7586686" cy="2685137"/>
        </p:xfrm>
        <a:graphic>
          <a:graphicData uri="http://schemas.openxmlformats.org/drawingml/2006/table">
            <a:tbl>
              <a:tblPr firstRow="1" bandRow="1">
                <a:tableStyleId>{5940675A-B579-460E-94D1-54222C63F5DA}</a:tableStyleId>
              </a:tblPr>
              <a:tblGrid>
                <a:gridCol w="3793343">
                  <a:extLst>
                    <a:ext uri="{9D8B030D-6E8A-4147-A177-3AD203B41FA5}">
                      <a16:colId xmlns:a16="http://schemas.microsoft.com/office/drawing/2014/main" val="901748673"/>
                    </a:ext>
                  </a:extLst>
                </a:gridCol>
                <a:gridCol w="3793343">
                  <a:extLst>
                    <a:ext uri="{9D8B030D-6E8A-4147-A177-3AD203B41FA5}">
                      <a16:colId xmlns:a16="http://schemas.microsoft.com/office/drawing/2014/main" val="3097353583"/>
                    </a:ext>
                  </a:extLst>
                </a:gridCol>
              </a:tblGrid>
              <a:tr h="1732859">
                <a:tc>
                  <a:txBody>
                    <a:bodyPr/>
                    <a:lstStyle/>
                    <a:p>
                      <a:pPr algn="ctr"/>
                      <a:endParaRPr lang="en-US" sz="2000" b="1" dirty="0"/>
                    </a:p>
                    <a:p>
                      <a:pPr algn="ctr"/>
                      <a:endParaRPr lang="en-US" sz="2000" b="1" dirty="0"/>
                    </a:p>
                    <a:p>
                      <a:pPr algn="ctr"/>
                      <a:endParaRPr lang="en-US" sz="2000" b="1" dirty="0"/>
                    </a:p>
                  </a:txBody>
                  <a:tcPr/>
                </a:tc>
                <a:tc>
                  <a:txBody>
                    <a:bodyPr/>
                    <a:lstStyle/>
                    <a:p>
                      <a:endParaRPr lang="en-US" dirty="0"/>
                    </a:p>
                    <a:p>
                      <a:endParaRPr lang="en-IE" dirty="0"/>
                    </a:p>
                    <a:p>
                      <a:endParaRPr lang="en-IE" dirty="0"/>
                    </a:p>
                    <a:p>
                      <a:endParaRPr lang="en-IE" dirty="0"/>
                    </a:p>
                    <a:p>
                      <a:endParaRPr lang="en-IE" dirty="0"/>
                    </a:p>
                    <a:p>
                      <a:endParaRPr lang="en-IE" dirty="0"/>
                    </a:p>
                    <a:p>
                      <a:endParaRPr lang="en-IE" dirty="0"/>
                    </a:p>
                  </a:txBody>
                  <a:tcPr/>
                </a:tc>
                <a:extLst>
                  <a:ext uri="{0D108BD9-81ED-4DB2-BD59-A6C34878D82A}">
                    <a16:rowId xmlns:a16="http://schemas.microsoft.com/office/drawing/2014/main" val="3739264183"/>
                  </a:ext>
                </a:extLst>
              </a:tr>
              <a:tr h="673457">
                <a:tc>
                  <a:txBody>
                    <a:bodyPr/>
                    <a:lstStyle/>
                    <a:p>
                      <a:pPr algn="ctr"/>
                      <a:endParaRPr lang="en-US" sz="1600" b="1" kern="1200" dirty="0">
                        <a:solidFill>
                          <a:srgbClr val="384D7A"/>
                        </a:solidFill>
                        <a:latin typeface="Arial" panose="020B0604020202020204" pitchFamily="34" charset="0"/>
                        <a:ea typeface="+mn-ea"/>
                        <a:cs typeface="Arial" panose="020B0604020202020204" pitchFamily="34" charset="0"/>
                      </a:endParaRPr>
                    </a:p>
                    <a:p>
                      <a:pPr algn="ctr"/>
                      <a:r>
                        <a:rPr lang="en-US" sz="1600" b="1" kern="1200" dirty="0">
                          <a:solidFill>
                            <a:srgbClr val="384D7A"/>
                          </a:solidFill>
                          <a:latin typeface="Arial" panose="020B0604020202020204" pitchFamily="34" charset="0"/>
                          <a:ea typeface="+mn-ea"/>
                          <a:cs typeface="Arial" panose="020B0604020202020204" pitchFamily="34" charset="0"/>
                        </a:rPr>
                        <a:t>Earlier sign</a:t>
                      </a:r>
                      <a:endParaRPr lang="en-IE" sz="1600" b="1" kern="1200" dirty="0">
                        <a:solidFill>
                          <a:srgbClr val="384D7A"/>
                        </a:solidFill>
                        <a:latin typeface="Arial" panose="020B0604020202020204" pitchFamily="34" charset="0"/>
                        <a:ea typeface="+mn-ea"/>
                        <a:cs typeface="Arial" panose="020B0604020202020204" pitchFamily="34" charset="0"/>
                      </a:endParaRPr>
                    </a:p>
                  </a:txBody>
                  <a:tcPr/>
                </a:tc>
                <a:tc>
                  <a:txBody>
                    <a:bodyPr/>
                    <a:lstStyle/>
                    <a:p>
                      <a:pPr algn="ctr"/>
                      <a:endParaRPr lang="en-US" sz="1600" b="1" kern="1200" dirty="0">
                        <a:solidFill>
                          <a:srgbClr val="384D7A"/>
                        </a:solidFill>
                        <a:latin typeface="Arial" panose="020B0604020202020204" pitchFamily="34" charset="0"/>
                        <a:ea typeface="+mn-ea"/>
                        <a:cs typeface="Arial" panose="020B0604020202020204" pitchFamily="34" charset="0"/>
                      </a:endParaRPr>
                    </a:p>
                    <a:p>
                      <a:pPr algn="ctr"/>
                      <a:r>
                        <a:rPr lang="en-US" sz="1600" b="1" kern="1200" dirty="0">
                          <a:solidFill>
                            <a:srgbClr val="384D7A"/>
                          </a:solidFill>
                          <a:latin typeface="Arial" panose="020B0604020202020204" pitchFamily="34" charset="0"/>
                          <a:ea typeface="+mn-ea"/>
                          <a:cs typeface="Arial" panose="020B0604020202020204" pitchFamily="34" charset="0"/>
                        </a:rPr>
                        <a:t>Contested sign </a:t>
                      </a:r>
                      <a:endParaRPr lang="en-IE" sz="1600" b="1" kern="1200" dirty="0">
                        <a:solidFill>
                          <a:srgbClr val="384D7A"/>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502003370"/>
                  </a:ext>
                </a:extLst>
              </a:tr>
            </a:tbl>
          </a:graphicData>
        </a:graphic>
      </p:graphicFrame>
      <p:pic>
        <p:nvPicPr>
          <p:cNvPr id="10" name="Picture 9">
            <a:extLst>
              <a:ext uri="{FF2B5EF4-FFF2-40B4-BE49-F238E27FC236}">
                <a16:creationId xmlns:a16="http://schemas.microsoft.com/office/drawing/2014/main" id="{288AB7C8-EAA0-F68D-0FCD-A9CB7DBF1829}"/>
              </a:ext>
            </a:extLst>
          </p:cNvPr>
          <p:cNvPicPr>
            <a:picLocks noChangeAspect="1"/>
          </p:cNvPicPr>
          <p:nvPr/>
        </p:nvPicPr>
        <p:blipFill>
          <a:blip r:embed="rId3"/>
          <a:stretch>
            <a:fillRect/>
          </a:stretch>
        </p:blipFill>
        <p:spPr>
          <a:xfrm>
            <a:off x="3315452" y="3741821"/>
            <a:ext cx="2047875" cy="1371600"/>
          </a:xfrm>
          <a:prstGeom prst="rect">
            <a:avLst/>
          </a:prstGeom>
        </p:spPr>
      </p:pic>
      <p:pic>
        <p:nvPicPr>
          <p:cNvPr id="12" name="Picture 11">
            <a:extLst>
              <a:ext uri="{FF2B5EF4-FFF2-40B4-BE49-F238E27FC236}">
                <a16:creationId xmlns:a16="http://schemas.microsoft.com/office/drawing/2014/main" id="{E93481D3-BA25-A3D7-2800-5685F9DD20A7}"/>
              </a:ext>
            </a:extLst>
          </p:cNvPr>
          <p:cNvPicPr>
            <a:picLocks noChangeAspect="1"/>
          </p:cNvPicPr>
          <p:nvPr/>
        </p:nvPicPr>
        <p:blipFill>
          <a:blip r:embed="rId4"/>
          <a:stretch>
            <a:fillRect/>
          </a:stretch>
        </p:blipFill>
        <p:spPr>
          <a:xfrm>
            <a:off x="6972049" y="3708483"/>
            <a:ext cx="2314575" cy="1438275"/>
          </a:xfrm>
          <a:prstGeom prst="rect">
            <a:avLst/>
          </a:prstGeom>
        </p:spPr>
      </p:pic>
      <p:pic>
        <p:nvPicPr>
          <p:cNvPr id="14" name="Picture 13">
            <a:extLst>
              <a:ext uri="{FF2B5EF4-FFF2-40B4-BE49-F238E27FC236}">
                <a16:creationId xmlns:a16="http://schemas.microsoft.com/office/drawing/2014/main" id="{A69B0F08-0643-295C-7C6B-FAAB03AB7ED0}"/>
              </a:ext>
            </a:extLst>
          </p:cNvPr>
          <p:cNvPicPr>
            <a:picLocks noChangeAspect="1"/>
          </p:cNvPicPr>
          <p:nvPr/>
        </p:nvPicPr>
        <p:blipFill>
          <a:blip r:embed="rId5"/>
          <a:stretch>
            <a:fillRect/>
          </a:stretch>
        </p:blipFill>
        <p:spPr>
          <a:xfrm>
            <a:off x="5921918" y="4107046"/>
            <a:ext cx="664522" cy="664522"/>
          </a:xfrm>
          <a:prstGeom prst="rect">
            <a:avLst/>
          </a:prstGeom>
        </p:spPr>
      </p:pic>
      <p:sp>
        <p:nvSpPr>
          <p:cNvPr id="4" name="Rectangle: Rounded Corners 3">
            <a:extLst>
              <a:ext uri="{FF2B5EF4-FFF2-40B4-BE49-F238E27FC236}">
                <a16:creationId xmlns:a16="http://schemas.microsoft.com/office/drawing/2014/main" id="{43B6D0E9-AAFB-DCDD-5D94-4A6F2FF51285}"/>
              </a:ext>
            </a:extLst>
          </p:cNvPr>
          <p:cNvSpPr/>
          <p:nvPr/>
        </p:nvSpPr>
        <p:spPr>
          <a:xfrm rot="20856177">
            <a:off x="1822350" y="3164220"/>
            <a:ext cx="1750947" cy="821043"/>
          </a:xfrm>
          <a:prstGeom prst="round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Arial" panose="020B0604020202020204" pitchFamily="34" charset="0"/>
                <a:cs typeface="Arial" panose="020B0604020202020204" pitchFamily="34" charset="0"/>
              </a:rPr>
              <a:t>Exceptional reputation</a:t>
            </a:r>
            <a:endParaRPr lang="en-IE" b="1" dirty="0">
              <a:solidFill>
                <a:srgbClr val="FF0000"/>
              </a:solidFill>
              <a:latin typeface="Arial" panose="020B0604020202020204" pitchFamily="34" charset="0"/>
              <a:cs typeface="Arial" panose="020B0604020202020204" pitchFamily="34" charset="0"/>
            </a:endParaRPr>
          </a:p>
        </p:txBody>
      </p:sp>
      <p:cxnSp>
        <p:nvCxnSpPr>
          <p:cNvPr id="6" name="Straight Arrow Connector 5">
            <a:extLst>
              <a:ext uri="{FF2B5EF4-FFF2-40B4-BE49-F238E27FC236}">
                <a16:creationId xmlns:a16="http://schemas.microsoft.com/office/drawing/2014/main" id="{E1903E9F-D2BE-383C-E6A7-EE607F0DE56B}"/>
              </a:ext>
            </a:extLst>
          </p:cNvPr>
          <p:cNvCxnSpPr/>
          <p:nvPr/>
        </p:nvCxnSpPr>
        <p:spPr>
          <a:xfrm>
            <a:off x="3315452" y="2496398"/>
            <a:ext cx="5868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C32CCF85-3F58-1233-3023-EA8CD906C9B5}"/>
              </a:ext>
            </a:extLst>
          </p:cNvPr>
          <p:cNvSpPr/>
          <p:nvPr/>
        </p:nvSpPr>
        <p:spPr>
          <a:xfrm rot="946238">
            <a:off x="9128070" y="3143058"/>
            <a:ext cx="1578997" cy="58850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Link</a:t>
            </a:r>
          </a:p>
        </p:txBody>
      </p:sp>
    </p:spTree>
    <p:extLst>
      <p:ext uri="{BB962C8B-B14F-4D97-AF65-F5344CB8AC3E}">
        <p14:creationId xmlns:p14="http://schemas.microsoft.com/office/powerpoint/2010/main" val="919317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F7743-82AD-2410-350F-6DACD4D0C8B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A2825F-A296-AE14-AB8E-56F6EF184AF3}"/>
              </a:ext>
            </a:extLst>
          </p:cNvPr>
          <p:cNvSpPr>
            <a:spLocks noGrp="1"/>
          </p:cNvSpPr>
          <p:nvPr>
            <p:ph idx="4294967295"/>
          </p:nvPr>
        </p:nvSpPr>
        <p:spPr>
          <a:xfrm>
            <a:off x="531247" y="1948721"/>
            <a:ext cx="11055009" cy="4436587"/>
          </a:xfrm>
        </p:spPr>
        <p:txBody>
          <a:bodyPr>
            <a:normAutofit/>
          </a:bodyPr>
          <a:lstStyle/>
          <a:p>
            <a:pPr marL="0" indent="0" algn="just">
              <a:buNone/>
            </a:pPr>
            <a:r>
              <a:rPr lang="fr-FR" b="1" dirty="0"/>
              <a:t>12/06/2024, T-604/22, TOUR DE X (fig.) / TOUR DE FRANCE et al., EU:T:2024:377         </a:t>
            </a:r>
            <a:r>
              <a:rPr lang="fr-FR" dirty="0"/>
              <a:t>  </a:t>
            </a:r>
            <a:r>
              <a:rPr lang="fr-FR" dirty="0" err="1"/>
              <a:t>weak</a:t>
            </a:r>
            <a:r>
              <a:rPr lang="fr-FR" dirty="0"/>
              <a:t> </a:t>
            </a:r>
            <a:r>
              <a:rPr lang="fr-FR" dirty="0" err="1"/>
              <a:t>common</a:t>
            </a:r>
            <a:r>
              <a:rPr lang="fr-FR" dirty="0"/>
              <a:t> </a:t>
            </a:r>
            <a:r>
              <a:rPr lang="fr-FR" dirty="0" err="1"/>
              <a:t>element</a:t>
            </a:r>
            <a:endParaRPr lang="en-US" dirty="0">
              <a:solidFill>
                <a:srgbClr val="384D7A"/>
              </a:solidFill>
            </a:endParaRPr>
          </a:p>
          <a:p>
            <a:pPr marL="0" indent="0" algn="just">
              <a:buNone/>
            </a:pPr>
            <a:endParaRPr lang="en-IE" dirty="0"/>
          </a:p>
        </p:txBody>
      </p:sp>
      <p:sp>
        <p:nvSpPr>
          <p:cNvPr id="3" name="Title 2">
            <a:extLst>
              <a:ext uri="{FF2B5EF4-FFF2-40B4-BE49-F238E27FC236}">
                <a16:creationId xmlns:a16="http://schemas.microsoft.com/office/drawing/2014/main" id="{DF89E858-5F04-6209-19E1-76BF3721EE9E}"/>
              </a:ext>
            </a:extLst>
          </p:cNvPr>
          <p:cNvSpPr>
            <a:spLocks noGrp="1"/>
          </p:cNvSpPr>
          <p:nvPr>
            <p:ph type="title" idx="4294967295"/>
          </p:nvPr>
        </p:nvSpPr>
        <p:spPr>
          <a:xfrm>
            <a:off x="531246" y="1369126"/>
            <a:ext cx="11055010" cy="351894"/>
          </a:xfrm>
          <a:solidFill>
            <a:srgbClr val="344561"/>
          </a:solidFill>
        </p:spPr>
        <p:txBody>
          <a:bodyPr/>
          <a:lstStyle/>
          <a:p>
            <a:r>
              <a:rPr lang="en-US" sz="2000" dirty="0"/>
              <a:t>Judgments of the General Court </a:t>
            </a:r>
          </a:p>
        </p:txBody>
      </p:sp>
      <p:sp>
        <p:nvSpPr>
          <p:cNvPr id="5" name="Content Placeholder 1">
            <a:extLst>
              <a:ext uri="{FF2B5EF4-FFF2-40B4-BE49-F238E27FC236}">
                <a16:creationId xmlns:a16="http://schemas.microsoft.com/office/drawing/2014/main" id="{4BDC3C4F-C83A-8CD7-0855-2E9A26787A2F}"/>
              </a:ext>
            </a:extLst>
          </p:cNvPr>
          <p:cNvSpPr txBox="1">
            <a:spLocks/>
          </p:cNvSpPr>
          <p:nvPr/>
        </p:nvSpPr>
        <p:spPr>
          <a:xfrm>
            <a:off x="683647" y="2101121"/>
            <a:ext cx="11055009" cy="44365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154DA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4DA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154DA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154DA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154DA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n-US" dirty="0">
              <a:solidFill>
                <a:srgbClr val="384D7A"/>
              </a:solidFill>
            </a:endParaRPr>
          </a:p>
        </p:txBody>
      </p:sp>
      <p:graphicFrame>
        <p:nvGraphicFramePr>
          <p:cNvPr id="12" name="Table 11">
            <a:extLst>
              <a:ext uri="{FF2B5EF4-FFF2-40B4-BE49-F238E27FC236}">
                <a16:creationId xmlns:a16="http://schemas.microsoft.com/office/drawing/2014/main" id="{55A86082-13B6-44F3-C9C8-7A44D89BF700}"/>
              </a:ext>
            </a:extLst>
          </p:cNvPr>
          <p:cNvGraphicFramePr>
            <a:graphicFrameLocks noGrp="1"/>
          </p:cNvGraphicFramePr>
          <p:nvPr>
            <p:extLst>
              <p:ext uri="{D42A27DB-BD31-4B8C-83A1-F6EECF244321}">
                <p14:modId xmlns:p14="http://schemas.microsoft.com/office/powerpoint/2010/main" val="2197882256"/>
              </p:ext>
            </p:extLst>
          </p:nvPr>
        </p:nvGraphicFramePr>
        <p:xfrm>
          <a:off x="2417808" y="3429000"/>
          <a:ext cx="7586686" cy="2685137"/>
        </p:xfrm>
        <a:graphic>
          <a:graphicData uri="http://schemas.openxmlformats.org/drawingml/2006/table">
            <a:tbl>
              <a:tblPr firstRow="1" bandRow="1">
                <a:tableStyleId>{5940675A-B579-460E-94D1-54222C63F5DA}</a:tableStyleId>
              </a:tblPr>
              <a:tblGrid>
                <a:gridCol w="3793343">
                  <a:extLst>
                    <a:ext uri="{9D8B030D-6E8A-4147-A177-3AD203B41FA5}">
                      <a16:colId xmlns:a16="http://schemas.microsoft.com/office/drawing/2014/main" val="901748673"/>
                    </a:ext>
                  </a:extLst>
                </a:gridCol>
                <a:gridCol w="3793343">
                  <a:extLst>
                    <a:ext uri="{9D8B030D-6E8A-4147-A177-3AD203B41FA5}">
                      <a16:colId xmlns:a16="http://schemas.microsoft.com/office/drawing/2014/main" val="3097353583"/>
                    </a:ext>
                  </a:extLst>
                </a:gridCol>
              </a:tblGrid>
              <a:tr h="1732859">
                <a:tc>
                  <a:txBody>
                    <a:bodyPr/>
                    <a:lstStyle/>
                    <a:p>
                      <a:pPr algn="ctr"/>
                      <a:endParaRPr lang="en-US" sz="2000" b="1" dirty="0"/>
                    </a:p>
                    <a:p>
                      <a:pPr algn="ctr"/>
                      <a:endParaRPr lang="en-US" sz="2000" b="1" dirty="0"/>
                    </a:p>
                    <a:p>
                      <a:pPr algn="ctr"/>
                      <a:endParaRPr lang="en-US" sz="2000" b="1" dirty="0"/>
                    </a:p>
                    <a:p>
                      <a:pPr algn="ctr"/>
                      <a:r>
                        <a:rPr lang="en-US" sz="2000" b="1" dirty="0"/>
                        <a:t>TOUR DE FRANCE</a:t>
                      </a:r>
                    </a:p>
                  </a:txBody>
                  <a:tcPr/>
                </a:tc>
                <a:tc>
                  <a:txBody>
                    <a:bodyPr/>
                    <a:lstStyle/>
                    <a:p>
                      <a:endParaRPr lang="en-US" dirty="0"/>
                    </a:p>
                    <a:p>
                      <a:endParaRPr lang="en-IE" dirty="0"/>
                    </a:p>
                    <a:p>
                      <a:endParaRPr lang="en-IE" dirty="0"/>
                    </a:p>
                    <a:p>
                      <a:endParaRPr lang="en-IE" dirty="0"/>
                    </a:p>
                    <a:p>
                      <a:endParaRPr lang="en-IE" dirty="0"/>
                    </a:p>
                    <a:p>
                      <a:endParaRPr lang="en-IE" dirty="0"/>
                    </a:p>
                    <a:p>
                      <a:endParaRPr lang="en-IE" dirty="0"/>
                    </a:p>
                  </a:txBody>
                  <a:tcPr/>
                </a:tc>
                <a:extLst>
                  <a:ext uri="{0D108BD9-81ED-4DB2-BD59-A6C34878D82A}">
                    <a16:rowId xmlns:a16="http://schemas.microsoft.com/office/drawing/2014/main" val="3739264183"/>
                  </a:ext>
                </a:extLst>
              </a:tr>
              <a:tr h="673457">
                <a:tc>
                  <a:txBody>
                    <a:bodyPr/>
                    <a:lstStyle/>
                    <a:p>
                      <a:pPr algn="ctr"/>
                      <a:endParaRPr lang="en-US" sz="1600" b="1" kern="1200" dirty="0">
                        <a:solidFill>
                          <a:srgbClr val="384D7A"/>
                        </a:solidFill>
                        <a:latin typeface="Arial" panose="020B0604020202020204" pitchFamily="34" charset="0"/>
                        <a:ea typeface="+mn-ea"/>
                        <a:cs typeface="Arial" panose="020B0604020202020204" pitchFamily="34" charset="0"/>
                      </a:endParaRPr>
                    </a:p>
                    <a:p>
                      <a:pPr algn="ctr"/>
                      <a:r>
                        <a:rPr lang="en-US" sz="1600" b="1" kern="1200" dirty="0">
                          <a:solidFill>
                            <a:srgbClr val="384D7A"/>
                          </a:solidFill>
                          <a:latin typeface="Arial" panose="020B0604020202020204" pitchFamily="34" charset="0"/>
                          <a:ea typeface="+mn-ea"/>
                          <a:cs typeface="Arial" panose="020B0604020202020204" pitchFamily="34" charset="0"/>
                        </a:rPr>
                        <a:t>Earlier sign</a:t>
                      </a:r>
                      <a:endParaRPr lang="en-IE" sz="1600" b="1" kern="1200" dirty="0">
                        <a:solidFill>
                          <a:srgbClr val="384D7A"/>
                        </a:solidFill>
                        <a:latin typeface="Arial" panose="020B0604020202020204" pitchFamily="34" charset="0"/>
                        <a:ea typeface="+mn-ea"/>
                        <a:cs typeface="Arial" panose="020B0604020202020204" pitchFamily="34" charset="0"/>
                      </a:endParaRPr>
                    </a:p>
                  </a:txBody>
                  <a:tcPr/>
                </a:tc>
                <a:tc>
                  <a:txBody>
                    <a:bodyPr/>
                    <a:lstStyle/>
                    <a:p>
                      <a:pPr algn="ctr"/>
                      <a:endParaRPr lang="en-US" sz="1600" b="1" kern="1200" dirty="0">
                        <a:solidFill>
                          <a:srgbClr val="384D7A"/>
                        </a:solidFill>
                        <a:latin typeface="Arial" panose="020B0604020202020204" pitchFamily="34" charset="0"/>
                        <a:ea typeface="+mn-ea"/>
                        <a:cs typeface="Arial" panose="020B0604020202020204" pitchFamily="34" charset="0"/>
                      </a:endParaRPr>
                    </a:p>
                    <a:p>
                      <a:pPr algn="ctr"/>
                      <a:r>
                        <a:rPr lang="en-US" sz="1600" b="1" kern="1200" dirty="0">
                          <a:solidFill>
                            <a:srgbClr val="384D7A"/>
                          </a:solidFill>
                          <a:latin typeface="Arial" panose="020B0604020202020204" pitchFamily="34" charset="0"/>
                          <a:ea typeface="+mn-ea"/>
                          <a:cs typeface="Arial" panose="020B0604020202020204" pitchFamily="34" charset="0"/>
                        </a:rPr>
                        <a:t>Contested sign </a:t>
                      </a:r>
                      <a:endParaRPr lang="en-IE" sz="1600" b="1" kern="1200" dirty="0">
                        <a:solidFill>
                          <a:srgbClr val="384D7A"/>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502003370"/>
                  </a:ext>
                </a:extLst>
              </a:tr>
            </a:tbl>
          </a:graphicData>
        </a:graphic>
      </p:graphicFrame>
      <p:pic>
        <p:nvPicPr>
          <p:cNvPr id="14" name="Picture 13">
            <a:extLst>
              <a:ext uri="{FF2B5EF4-FFF2-40B4-BE49-F238E27FC236}">
                <a16:creationId xmlns:a16="http://schemas.microsoft.com/office/drawing/2014/main" id="{7D2ECE9D-FDA3-A1CD-2657-212C640594D2}"/>
              </a:ext>
            </a:extLst>
          </p:cNvPr>
          <p:cNvPicPr>
            <a:picLocks noChangeAspect="1"/>
          </p:cNvPicPr>
          <p:nvPr/>
        </p:nvPicPr>
        <p:blipFill>
          <a:blip r:embed="rId3"/>
          <a:stretch>
            <a:fillRect/>
          </a:stretch>
        </p:blipFill>
        <p:spPr>
          <a:xfrm>
            <a:off x="6694863" y="4152443"/>
            <a:ext cx="2733675" cy="619125"/>
          </a:xfrm>
          <a:prstGeom prst="rect">
            <a:avLst/>
          </a:prstGeom>
        </p:spPr>
      </p:pic>
      <p:pic>
        <p:nvPicPr>
          <p:cNvPr id="16" name="Picture 15">
            <a:extLst>
              <a:ext uri="{FF2B5EF4-FFF2-40B4-BE49-F238E27FC236}">
                <a16:creationId xmlns:a16="http://schemas.microsoft.com/office/drawing/2014/main" id="{5EB5A631-86D6-DB83-C23F-AE1FB50EA48D}"/>
              </a:ext>
            </a:extLst>
          </p:cNvPr>
          <p:cNvPicPr>
            <a:picLocks noChangeAspect="1"/>
          </p:cNvPicPr>
          <p:nvPr/>
        </p:nvPicPr>
        <p:blipFill>
          <a:blip r:embed="rId4"/>
          <a:stretch>
            <a:fillRect/>
          </a:stretch>
        </p:blipFill>
        <p:spPr>
          <a:xfrm>
            <a:off x="5964241" y="4331446"/>
            <a:ext cx="493819" cy="377985"/>
          </a:xfrm>
          <a:prstGeom prst="rect">
            <a:avLst/>
          </a:prstGeom>
        </p:spPr>
      </p:pic>
      <p:sp>
        <p:nvSpPr>
          <p:cNvPr id="6" name="Rectangle: Rounded Corners 5">
            <a:extLst>
              <a:ext uri="{FF2B5EF4-FFF2-40B4-BE49-F238E27FC236}">
                <a16:creationId xmlns:a16="http://schemas.microsoft.com/office/drawing/2014/main" id="{C4FCC619-AEFF-4D8E-424B-8241D76414F9}"/>
              </a:ext>
            </a:extLst>
          </p:cNvPr>
          <p:cNvSpPr/>
          <p:nvPr/>
        </p:nvSpPr>
        <p:spPr>
          <a:xfrm rot="20856177">
            <a:off x="1887462" y="3228147"/>
            <a:ext cx="1752001" cy="756249"/>
          </a:xfrm>
          <a:prstGeom prst="round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Arial" panose="020B0604020202020204" pitchFamily="34" charset="0"/>
                <a:cs typeface="Arial" panose="020B0604020202020204" pitchFamily="34" charset="0"/>
              </a:rPr>
              <a:t>Exceptionally high</a:t>
            </a:r>
            <a:endParaRPr lang="en-IE" b="1" dirty="0">
              <a:solidFill>
                <a:srgbClr val="FF0000"/>
              </a:solidFill>
              <a:latin typeface="Arial" panose="020B0604020202020204" pitchFamily="34" charset="0"/>
              <a:cs typeface="Arial" panose="020B0604020202020204" pitchFamily="34" charset="0"/>
            </a:endParaRPr>
          </a:p>
        </p:txBody>
      </p:sp>
      <p:cxnSp>
        <p:nvCxnSpPr>
          <p:cNvPr id="4" name="Straight Arrow Connector 3">
            <a:extLst>
              <a:ext uri="{FF2B5EF4-FFF2-40B4-BE49-F238E27FC236}">
                <a16:creationId xmlns:a16="http://schemas.microsoft.com/office/drawing/2014/main" id="{CD7783E7-025C-3ABC-E25E-EA426ADD0C67}"/>
              </a:ext>
            </a:extLst>
          </p:cNvPr>
          <p:cNvCxnSpPr/>
          <p:nvPr/>
        </p:nvCxnSpPr>
        <p:spPr>
          <a:xfrm>
            <a:off x="2858529" y="2489459"/>
            <a:ext cx="5868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0F211924-7734-F3C5-8A55-77A95A8BC1A8}"/>
              </a:ext>
            </a:extLst>
          </p:cNvPr>
          <p:cNvSpPr/>
          <p:nvPr/>
        </p:nvSpPr>
        <p:spPr>
          <a:xfrm rot="946238">
            <a:off x="8984694" y="3284237"/>
            <a:ext cx="1578997" cy="58850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No link</a:t>
            </a:r>
          </a:p>
        </p:txBody>
      </p:sp>
    </p:spTree>
    <p:extLst>
      <p:ext uri="{BB962C8B-B14F-4D97-AF65-F5344CB8AC3E}">
        <p14:creationId xmlns:p14="http://schemas.microsoft.com/office/powerpoint/2010/main" val="776117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ADBB1-0DC2-3B2B-65EF-2216F9389F7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1BD241-BB5F-7C2B-F7B4-E9202620AE2A}"/>
              </a:ext>
            </a:extLst>
          </p:cNvPr>
          <p:cNvSpPr>
            <a:spLocks noGrp="1"/>
          </p:cNvSpPr>
          <p:nvPr>
            <p:ph idx="4294967295"/>
          </p:nvPr>
        </p:nvSpPr>
        <p:spPr>
          <a:xfrm>
            <a:off x="531247" y="1948721"/>
            <a:ext cx="11055009" cy="4436587"/>
          </a:xfrm>
        </p:spPr>
        <p:txBody>
          <a:bodyPr>
            <a:normAutofit/>
          </a:bodyPr>
          <a:lstStyle/>
          <a:p>
            <a:pPr marL="0" indent="0" algn="just">
              <a:buNone/>
            </a:pPr>
            <a:r>
              <a:rPr lang="en-IE" b="1" dirty="0"/>
              <a:t>07/06/2023, T‑541/22, Sanity Group (fig.) / SANYTOL (fig.) et al., EU:T:2023:310            </a:t>
            </a:r>
            <a:r>
              <a:rPr lang="en-IE" dirty="0"/>
              <a:t>weak common element</a:t>
            </a:r>
          </a:p>
          <a:p>
            <a:pPr marL="0" indent="0" algn="just">
              <a:buNone/>
            </a:pPr>
            <a:endParaRPr lang="en-IE" dirty="0"/>
          </a:p>
          <a:p>
            <a:endParaRPr lang="en-US" dirty="0">
              <a:solidFill>
                <a:srgbClr val="384D7A"/>
              </a:solidFill>
            </a:endParaRPr>
          </a:p>
        </p:txBody>
      </p:sp>
      <p:sp>
        <p:nvSpPr>
          <p:cNvPr id="3" name="Title 2">
            <a:extLst>
              <a:ext uri="{FF2B5EF4-FFF2-40B4-BE49-F238E27FC236}">
                <a16:creationId xmlns:a16="http://schemas.microsoft.com/office/drawing/2014/main" id="{6A27C66D-9CBF-3AF0-D9BA-50A8B83F9A6E}"/>
              </a:ext>
            </a:extLst>
          </p:cNvPr>
          <p:cNvSpPr>
            <a:spLocks noGrp="1"/>
          </p:cNvSpPr>
          <p:nvPr>
            <p:ph type="title" idx="4294967295"/>
          </p:nvPr>
        </p:nvSpPr>
        <p:spPr>
          <a:xfrm>
            <a:off x="531246" y="1369126"/>
            <a:ext cx="11055010" cy="351894"/>
          </a:xfrm>
          <a:solidFill>
            <a:srgbClr val="344561"/>
          </a:solidFill>
        </p:spPr>
        <p:txBody>
          <a:bodyPr/>
          <a:lstStyle/>
          <a:p>
            <a:r>
              <a:rPr lang="en-US" sz="2000" dirty="0"/>
              <a:t>Judgments of the General Court </a:t>
            </a:r>
          </a:p>
        </p:txBody>
      </p:sp>
      <p:sp>
        <p:nvSpPr>
          <p:cNvPr id="5" name="Content Placeholder 1">
            <a:extLst>
              <a:ext uri="{FF2B5EF4-FFF2-40B4-BE49-F238E27FC236}">
                <a16:creationId xmlns:a16="http://schemas.microsoft.com/office/drawing/2014/main" id="{2A956710-7BC7-A424-6571-3D256AE12DBA}"/>
              </a:ext>
            </a:extLst>
          </p:cNvPr>
          <p:cNvSpPr txBox="1">
            <a:spLocks/>
          </p:cNvSpPr>
          <p:nvPr/>
        </p:nvSpPr>
        <p:spPr>
          <a:xfrm>
            <a:off x="683647" y="2101121"/>
            <a:ext cx="11055009" cy="44365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154DA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4DA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154DA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154DA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154DA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n-US" dirty="0">
              <a:solidFill>
                <a:srgbClr val="384D7A"/>
              </a:solidFill>
            </a:endParaRPr>
          </a:p>
        </p:txBody>
      </p:sp>
      <p:graphicFrame>
        <p:nvGraphicFramePr>
          <p:cNvPr id="8" name="Table 7">
            <a:extLst>
              <a:ext uri="{FF2B5EF4-FFF2-40B4-BE49-F238E27FC236}">
                <a16:creationId xmlns:a16="http://schemas.microsoft.com/office/drawing/2014/main" id="{AE3428CF-93F7-3697-92AC-23301829C051}"/>
              </a:ext>
            </a:extLst>
          </p:cNvPr>
          <p:cNvGraphicFramePr>
            <a:graphicFrameLocks noGrp="1"/>
          </p:cNvGraphicFramePr>
          <p:nvPr>
            <p:extLst>
              <p:ext uri="{D42A27DB-BD31-4B8C-83A1-F6EECF244321}">
                <p14:modId xmlns:p14="http://schemas.microsoft.com/office/powerpoint/2010/main" val="351318690"/>
              </p:ext>
            </p:extLst>
          </p:nvPr>
        </p:nvGraphicFramePr>
        <p:xfrm>
          <a:off x="2417808" y="3252064"/>
          <a:ext cx="7586686" cy="2685137"/>
        </p:xfrm>
        <a:graphic>
          <a:graphicData uri="http://schemas.openxmlformats.org/drawingml/2006/table">
            <a:tbl>
              <a:tblPr firstRow="1" bandRow="1">
                <a:tableStyleId>{5940675A-B579-460E-94D1-54222C63F5DA}</a:tableStyleId>
              </a:tblPr>
              <a:tblGrid>
                <a:gridCol w="3703909">
                  <a:extLst>
                    <a:ext uri="{9D8B030D-6E8A-4147-A177-3AD203B41FA5}">
                      <a16:colId xmlns:a16="http://schemas.microsoft.com/office/drawing/2014/main" val="901748673"/>
                    </a:ext>
                  </a:extLst>
                </a:gridCol>
                <a:gridCol w="3882777">
                  <a:extLst>
                    <a:ext uri="{9D8B030D-6E8A-4147-A177-3AD203B41FA5}">
                      <a16:colId xmlns:a16="http://schemas.microsoft.com/office/drawing/2014/main" val="3097353583"/>
                    </a:ext>
                  </a:extLst>
                </a:gridCol>
              </a:tblGrid>
              <a:tr h="1732859">
                <a:tc>
                  <a:txBody>
                    <a:bodyPr/>
                    <a:lstStyle/>
                    <a:p>
                      <a:pPr algn="ctr"/>
                      <a:endParaRPr lang="en-US" sz="2000" b="1" dirty="0"/>
                    </a:p>
                    <a:p>
                      <a:pPr algn="ctr"/>
                      <a:endParaRPr lang="en-US" sz="2000" b="1" dirty="0"/>
                    </a:p>
                    <a:p>
                      <a:pPr algn="ctr"/>
                      <a:endParaRPr lang="en-US" sz="2000" b="1" dirty="0"/>
                    </a:p>
                  </a:txBody>
                  <a:tcPr/>
                </a:tc>
                <a:tc>
                  <a:txBody>
                    <a:bodyPr/>
                    <a:lstStyle/>
                    <a:p>
                      <a:endParaRPr lang="en-US" dirty="0"/>
                    </a:p>
                    <a:p>
                      <a:endParaRPr lang="en-IE" dirty="0"/>
                    </a:p>
                    <a:p>
                      <a:endParaRPr lang="en-IE" dirty="0"/>
                    </a:p>
                    <a:p>
                      <a:endParaRPr lang="en-IE" dirty="0"/>
                    </a:p>
                    <a:p>
                      <a:endParaRPr lang="en-IE" dirty="0"/>
                    </a:p>
                    <a:p>
                      <a:endParaRPr lang="en-IE" dirty="0"/>
                    </a:p>
                    <a:p>
                      <a:endParaRPr lang="en-IE" dirty="0"/>
                    </a:p>
                  </a:txBody>
                  <a:tcPr/>
                </a:tc>
                <a:extLst>
                  <a:ext uri="{0D108BD9-81ED-4DB2-BD59-A6C34878D82A}">
                    <a16:rowId xmlns:a16="http://schemas.microsoft.com/office/drawing/2014/main" val="3739264183"/>
                  </a:ext>
                </a:extLst>
              </a:tr>
              <a:tr h="673457">
                <a:tc>
                  <a:txBody>
                    <a:bodyPr/>
                    <a:lstStyle/>
                    <a:p>
                      <a:pPr algn="ctr"/>
                      <a:endParaRPr lang="en-US" sz="1600" b="1" kern="1200" dirty="0">
                        <a:solidFill>
                          <a:srgbClr val="384D7A"/>
                        </a:solidFill>
                        <a:latin typeface="Arial" panose="020B0604020202020204" pitchFamily="34" charset="0"/>
                        <a:ea typeface="+mn-ea"/>
                        <a:cs typeface="Arial" panose="020B0604020202020204" pitchFamily="34" charset="0"/>
                      </a:endParaRPr>
                    </a:p>
                    <a:p>
                      <a:pPr algn="ctr"/>
                      <a:r>
                        <a:rPr lang="en-US" sz="1600" b="1" kern="1200" dirty="0">
                          <a:solidFill>
                            <a:srgbClr val="384D7A"/>
                          </a:solidFill>
                          <a:latin typeface="Arial" panose="020B0604020202020204" pitchFamily="34" charset="0"/>
                          <a:ea typeface="+mn-ea"/>
                          <a:cs typeface="Arial" panose="020B0604020202020204" pitchFamily="34" charset="0"/>
                        </a:rPr>
                        <a:t>Earlier sign</a:t>
                      </a:r>
                      <a:endParaRPr lang="en-IE" sz="1600" b="1" kern="1200" dirty="0">
                        <a:solidFill>
                          <a:srgbClr val="384D7A"/>
                        </a:solidFill>
                        <a:latin typeface="Arial" panose="020B0604020202020204" pitchFamily="34" charset="0"/>
                        <a:ea typeface="+mn-ea"/>
                        <a:cs typeface="Arial" panose="020B0604020202020204" pitchFamily="34" charset="0"/>
                      </a:endParaRPr>
                    </a:p>
                  </a:txBody>
                  <a:tcPr/>
                </a:tc>
                <a:tc>
                  <a:txBody>
                    <a:bodyPr/>
                    <a:lstStyle/>
                    <a:p>
                      <a:pPr algn="ctr"/>
                      <a:endParaRPr lang="en-US" sz="1600" b="1" kern="1200" dirty="0">
                        <a:solidFill>
                          <a:srgbClr val="384D7A"/>
                        </a:solidFill>
                        <a:latin typeface="Arial" panose="020B0604020202020204" pitchFamily="34" charset="0"/>
                        <a:ea typeface="+mn-ea"/>
                        <a:cs typeface="Arial" panose="020B0604020202020204" pitchFamily="34" charset="0"/>
                      </a:endParaRPr>
                    </a:p>
                    <a:p>
                      <a:pPr algn="ctr"/>
                      <a:r>
                        <a:rPr lang="en-US" sz="1600" b="1" kern="1200" dirty="0">
                          <a:solidFill>
                            <a:srgbClr val="384D7A"/>
                          </a:solidFill>
                          <a:latin typeface="Arial" panose="020B0604020202020204" pitchFamily="34" charset="0"/>
                          <a:ea typeface="+mn-ea"/>
                          <a:cs typeface="Arial" panose="020B0604020202020204" pitchFamily="34" charset="0"/>
                        </a:rPr>
                        <a:t>Contested sign </a:t>
                      </a:r>
                      <a:endParaRPr lang="en-IE" sz="1600" b="1" kern="1200" dirty="0">
                        <a:solidFill>
                          <a:srgbClr val="384D7A"/>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502003370"/>
                  </a:ext>
                </a:extLst>
              </a:tr>
            </a:tbl>
          </a:graphicData>
        </a:graphic>
      </p:graphicFrame>
      <p:pic>
        <p:nvPicPr>
          <p:cNvPr id="10" name="Picture 9">
            <a:extLst>
              <a:ext uri="{FF2B5EF4-FFF2-40B4-BE49-F238E27FC236}">
                <a16:creationId xmlns:a16="http://schemas.microsoft.com/office/drawing/2014/main" id="{EADB5327-9418-7749-5FF1-E43909AF10D2}"/>
              </a:ext>
            </a:extLst>
          </p:cNvPr>
          <p:cNvPicPr>
            <a:picLocks noChangeAspect="1"/>
          </p:cNvPicPr>
          <p:nvPr/>
        </p:nvPicPr>
        <p:blipFill>
          <a:blip r:embed="rId3"/>
          <a:stretch>
            <a:fillRect/>
          </a:stretch>
        </p:blipFill>
        <p:spPr>
          <a:xfrm>
            <a:off x="2946734" y="3951873"/>
            <a:ext cx="2857500" cy="1047750"/>
          </a:xfrm>
          <a:prstGeom prst="rect">
            <a:avLst/>
          </a:prstGeom>
        </p:spPr>
      </p:pic>
      <p:pic>
        <p:nvPicPr>
          <p:cNvPr id="12" name="Picture 11">
            <a:extLst>
              <a:ext uri="{FF2B5EF4-FFF2-40B4-BE49-F238E27FC236}">
                <a16:creationId xmlns:a16="http://schemas.microsoft.com/office/drawing/2014/main" id="{A95DA780-A057-495D-C512-0D4824CA3262}"/>
              </a:ext>
            </a:extLst>
          </p:cNvPr>
          <p:cNvPicPr>
            <a:picLocks noChangeAspect="1"/>
          </p:cNvPicPr>
          <p:nvPr/>
        </p:nvPicPr>
        <p:blipFill>
          <a:blip r:embed="rId4"/>
          <a:stretch>
            <a:fillRect/>
          </a:stretch>
        </p:blipFill>
        <p:spPr>
          <a:xfrm>
            <a:off x="6688555" y="4167014"/>
            <a:ext cx="2857500" cy="523875"/>
          </a:xfrm>
          <a:prstGeom prst="rect">
            <a:avLst/>
          </a:prstGeom>
        </p:spPr>
      </p:pic>
      <p:pic>
        <p:nvPicPr>
          <p:cNvPr id="14" name="Picture 13">
            <a:extLst>
              <a:ext uri="{FF2B5EF4-FFF2-40B4-BE49-F238E27FC236}">
                <a16:creationId xmlns:a16="http://schemas.microsoft.com/office/drawing/2014/main" id="{FE86ED9D-2868-C987-8180-7E8C395EE8F3}"/>
              </a:ext>
            </a:extLst>
          </p:cNvPr>
          <p:cNvPicPr>
            <a:picLocks noChangeAspect="1"/>
          </p:cNvPicPr>
          <p:nvPr/>
        </p:nvPicPr>
        <p:blipFill>
          <a:blip r:embed="rId5"/>
          <a:stretch>
            <a:fillRect/>
          </a:stretch>
        </p:blipFill>
        <p:spPr>
          <a:xfrm>
            <a:off x="5914133" y="4358628"/>
            <a:ext cx="664522" cy="664522"/>
          </a:xfrm>
          <a:prstGeom prst="rect">
            <a:avLst/>
          </a:prstGeom>
        </p:spPr>
      </p:pic>
      <p:sp>
        <p:nvSpPr>
          <p:cNvPr id="4" name="Rectangle: Rounded Corners 3">
            <a:extLst>
              <a:ext uri="{FF2B5EF4-FFF2-40B4-BE49-F238E27FC236}">
                <a16:creationId xmlns:a16="http://schemas.microsoft.com/office/drawing/2014/main" id="{E53717CB-37C4-16F6-783D-E2F8B22E0AE7}"/>
              </a:ext>
            </a:extLst>
          </p:cNvPr>
          <p:cNvSpPr/>
          <p:nvPr/>
        </p:nvSpPr>
        <p:spPr>
          <a:xfrm rot="20856177">
            <a:off x="1662080" y="2889797"/>
            <a:ext cx="1511455" cy="756249"/>
          </a:xfrm>
          <a:prstGeom prst="round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Arial" panose="020B0604020202020204" pitchFamily="34" charset="0"/>
                <a:cs typeface="Arial" panose="020B0604020202020204" pitchFamily="34" charset="0"/>
              </a:rPr>
              <a:t>Substantial reputation</a:t>
            </a:r>
            <a:endParaRPr lang="en-IE" b="1" dirty="0">
              <a:solidFill>
                <a:srgbClr val="FF0000"/>
              </a:solidFill>
              <a:latin typeface="Arial" panose="020B0604020202020204" pitchFamily="34" charset="0"/>
              <a:cs typeface="Arial" panose="020B0604020202020204" pitchFamily="34" charset="0"/>
            </a:endParaRPr>
          </a:p>
        </p:txBody>
      </p:sp>
      <p:cxnSp>
        <p:nvCxnSpPr>
          <p:cNvPr id="6" name="Straight Arrow Connector 5">
            <a:extLst>
              <a:ext uri="{FF2B5EF4-FFF2-40B4-BE49-F238E27FC236}">
                <a16:creationId xmlns:a16="http://schemas.microsoft.com/office/drawing/2014/main" id="{F3EF39EA-3AEF-3DF5-5EAB-F6F159980D63}"/>
              </a:ext>
            </a:extLst>
          </p:cNvPr>
          <p:cNvCxnSpPr/>
          <p:nvPr/>
        </p:nvCxnSpPr>
        <p:spPr>
          <a:xfrm>
            <a:off x="3044052" y="2508390"/>
            <a:ext cx="5868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398DE15D-55EF-EB02-5262-55CA003C5A04}"/>
              </a:ext>
            </a:extLst>
          </p:cNvPr>
          <p:cNvSpPr/>
          <p:nvPr/>
        </p:nvSpPr>
        <p:spPr>
          <a:xfrm rot="946238">
            <a:off x="9166123" y="2957809"/>
            <a:ext cx="1578997" cy="58850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Link</a:t>
            </a:r>
          </a:p>
        </p:txBody>
      </p:sp>
    </p:spTree>
    <p:extLst>
      <p:ext uri="{BB962C8B-B14F-4D97-AF65-F5344CB8AC3E}">
        <p14:creationId xmlns:p14="http://schemas.microsoft.com/office/powerpoint/2010/main" val="3825696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85AC6-737E-C82F-75E2-2DBDD991E34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3D0BEAC-C92E-5CF3-C3F5-D67B29122B24}"/>
              </a:ext>
            </a:extLst>
          </p:cNvPr>
          <p:cNvSpPr>
            <a:spLocks noGrp="1"/>
          </p:cNvSpPr>
          <p:nvPr>
            <p:ph idx="4294967295"/>
          </p:nvPr>
        </p:nvSpPr>
        <p:spPr>
          <a:xfrm>
            <a:off x="599013" y="2110953"/>
            <a:ext cx="11055009" cy="4436587"/>
          </a:xfrm>
        </p:spPr>
        <p:txBody>
          <a:bodyPr>
            <a:normAutofit/>
          </a:bodyPr>
          <a:lstStyle/>
          <a:p>
            <a:pPr marL="0" indent="0" algn="just">
              <a:buNone/>
            </a:pPr>
            <a:br>
              <a:rPr lang="en-IE" sz="3100" dirty="0">
                <a:highlight>
                  <a:srgbClr val="FFFF00"/>
                </a:highlight>
              </a:rPr>
            </a:br>
            <a:endParaRPr lang="en-US" sz="3100" dirty="0">
              <a:solidFill>
                <a:srgbClr val="FF0000"/>
              </a:solidFill>
              <a:highlight>
                <a:srgbClr val="FFFF00"/>
              </a:highlight>
            </a:endParaRPr>
          </a:p>
          <a:p>
            <a:pPr algn="just"/>
            <a:endParaRPr lang="da-DK" dirty="0">
              <a:solidFill>
                <a:srgbClr val="FF0000"/>
              </a:solidFill>
              <a:highlight>
                <a:srgbClr val="FFFF00"/>
              </a:highlight>
            </a:endParaRPr>
          </a:p>
          <a:p>
            <a:pPr algn="just"/>
            <a:endParaRPr lang="en-IE" dirty="0"/>
          </a:p>
          <a:p>
            <a:pPr algn="just"/>
            <a:endParaRPr lang="en-US" dirty="0"/>
          </a:p>
          <a:p>
            <a:pPr marL="0" indent="0" algn="just">
              <a:buNone/>
            </a:pPr>
            <a:endParaRPr lang="en-US" dirty="0"/>
          </a:p>
          <a:p>
            <a:pPr marL="0" indent="0" algn="just">
              <a:buNone/>
            </a:pPr>
            <a:endParaRPr lang="en-IE" dirty="0">
              <a:highlight>
                <a:srgbClr val="FFFF00"/>
              </a:highlight>
            </a:endParaRPr>
          </a:p>
          <a:p>
            <a:pPr algn="just"/>
            <a:endParaRPr lang="en-IE" dirty="0"/>
          </a:p>
          <a:p>
            <a:pPr algn="just"/>
            <a:endParaRPr lang="en-IE" dirty="0"/>
          </a:p>
          <a:p>
            <a:pPr algn="just"/>
            <a:endParaRPr lang="en-IE" dirty="0"/>
          </a:p>
          <a:p>
            <a:pPr marL="0" indent="0" algn="just">
              <a:buNone/>
            </a:pPr>
            <a:endParaRPr lang="en-IE" dirty="0"/>
          </a:p>
          <a:p>
            <a:pPr algn="just"/>
            <a:endParaRPr lang="en-IE" dirty="0"/>
          </a:p>
          <a:p>
            <a:endParaRPr lang="en-US" dirty="0">
              <a:solidFill>
                <a:srgbClr val="384D7A"/>
              </a:solidFill>
            </a:endParaRPr>
          </a:p>
        </p:txBody>
      </p:sp>
      <p:sp>
        <p:nvSpPr>
          <p:cNvPr id="3" name="Title 2">
            <a:extLst>
              <a:ext uri="{FF2B5EF4-FFF2-40B4-BE49-F238E27FC236}">
                <a16:creationId xmlns:a16="http://schemas.microsoft.com/office/drawing/2014/main" id="{DB1980CC-E69E-3D32-CB7D-7A6C332D7BBF}"/>
              </a:ext>
            </a:extLst>
          </p:cNvPr>
          <p:cNvSpPr>
            <a:spLocks noGrp="1"/>
          </p:cNvSpPr>
          <p:nvPr>
            <p:ph type="title" idx="4294967295"/>
          </p:nvPr>
        </p:nvSpPr>
        <p:spPr>
          <a:xfrm>
            <a:off x="568495" y="998213"/>
            <a:ext cx="11055010" cy="573974"/>
          </a:xfrm>
          <a:solidFill>
            <a:srgbClr val="344561"/>
          </a:solidFill>
        </p:spPr>
        <p:txBody>
          <a:bodyPr/>
          <a:lstStyle/>
          <a:p>
            <a:r>
              <a:rPr lang="en-US" sz="2000" dirty="0"/>
              <a:t>The impact of weakness when the reputation is high: Case-law of the Boards of Appeal</a:t>
            </a:r>
          </a:p>
        </p:txBody>
      </p:sp>
      <p:pic>
        <p:nvPicPr>
          <p:cNvPr id="4" name="Picture 3">
            <a:extLst>
              <a:ext uri="{FF2B5EF4-FFF2-40B4-BE49-F238E27FC236}">
                <a16:creationId xmlns:a16="http://schemas.microsoft.com/office/drawing/2014/main" id="{D0D2062C-5842-872F-C652-A41A99762553}"/>
              </a:ext>
            </a:extLst>
          </p:cNvPr>
          <p:cNvPicPr>
            <a:picLocks noChangeAspect="1"/>
          </p:cNvPicPr>
          <p:nvPr/>
        </p:nvPicPr>
        <p:blipFill>
          <a:blip r:embed="rId3"/>
          <a:stretch>
            <a:fillRect/>
          </a:stretch>
        </p:blipFill>
        <p:spPr>
          <a:xfrm>
            <a:off x="3260811" y="1866758"/>
            <a:ext cx="5670378" cy="4991242"/>
          </a:xfrm>
          <a:prstGeom prst="rect">
            <a:avLst/>
          </a:prstGeom>
        </p:spPr>
      </p:pic>
    </p:spTree>
    <p:extLst>
      <p:ext uri="{BB962C8B-B14F-4D97-AF65-F5344CB8AC3E}">
        <p14:creationId xmlns:p14="http://schemas.microsoft.com/office/powerpoint/2010/main" val="3047427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CB5AD-B9D0-1172-00BC-5FEE8DC87FA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AFD54F-96A9-9CC4-92BE-C241DF171919}"/>
              </a:ext>
            </a:extLst>
          </p:cNvPr>
          <p:cNvSpPr>
            <a:spLocks noGrp="1"/>
          </p:cNvSpPr>
          <p:nvPr>
            <p:ph idx="4294967295"/>
          </p:nvPr>
        </p:nvSpPr>
        <p:spPr>
          <a:xfrm>
            <a:off x="531247" y="1948721"/>
            <a:ext cx="11055009" cy="4436587"/>
          </a:xfrm>
        </p:spPr>
        <p:txBody>
          <a:bodyPr>
            <a:normAutofit/>
          </a:bodyPr>
          <a:lstStyle/>
          <a:p>
            <a:pPr algn="just"/>
            <a:endParaRPr lang="en-US" dirty="0"/>
          </a:p>
          <a:p>
            <a:pPr algn="just"/>
            <a:endParaRPr lang="en-US" dirty="0"/>
          </a:p>
          <a:p>
            <a:pPr algn="just"/>
            <a:endParaRPr lang="en-US" dirty="0"/>
          </a:p>
          <a:p>
            <a:pPr algn="just"/>
            <a:endParaRPr lang="en-US" dirty="0"/>
          </a:p>
          <a:p>
            <a:pPr algn="just"/>
            <a:endParaRPr lang="en-IE" dirty="0"/>
          </a:p>
          <a:p>
            <a:endParaRPr lang="en-US" dirty="0">
              <a:solidFill>
                <a:srgbClr val="384D7A"/>
              </a:solidFill>
            </a:endParaRPr>
          </a:p>
        </p:txBody>
      </p:sp>
      <p:sp>
        <p:nvSpPr>
          <p:cNvPr id="3" name="Title 2">
            <a:extLst>
              <a:ext uri="{FF2B5EF4-FFF2-40B4-BE49-F238E27FC236}">
                <a16:creationId xmlns:a16="http://schemas.microsoft.com/office/drawing/2014/main" id="{3895C9F4-8F05-7A27-5EE9-721804D123B3}"/>
              </a:ext>
            </a:extLst>
          </p:cNvPr>
          <p:cNvSpPr>
            <a:spLocks noGrp="1"/>
          </p:cNvSpPr>
          <p:nvPr>
            <p:ph type="title" idx="4294967295"/>
          </p:nvPr>
        </p:nvSpPr>
        <p:spPr>
          <a:xfrm>
            <a:off x="531246" y="1369126"/>
            <a:ext cx="11055010" cy="351894"/>
          </a:xfrm>
          <a:solidFill>
            <a:srgbClr val="344561"/>
          </a:solidFill>
        </p:spPr>
        <p:txBody>
          <a:bodyPr/>
          <a:lstStyle/>
          <a:p>
            <a:r>
              <a:rPr lang="en-US" sz="2000" dirty="0"/>
              <a:t>Case-law of the Boards of Appeal</a:t>
            </a:r>
          </a:p>
        </p:txBody>
      </p:sp>
      <p:sp>
        <p:nvSpPr>
          <p:cNvPr id="6" name="Content Placeholder 1">
            <a:extLst>
              <a:ext uri="{FF2B5EF4-FFF2-40B4-BE49-F238E27FC236}">
                <a16:creationId xmlns:a16="http://schemas.microsoft.com/office/drawing/2014/main" id="{56454CCA-56C1-6F64-B811-4AB6953C5F1B}"/>
              </a:ext>
            </a:extLst>
          </p:cNvPr>
          <p:cNvSpPr txBox="1">
            <a:spLocks/>
          </p:cNvSpPr>
          <p:nvPr/>
        </p:nvSpPr>
        <p:spPr>
          <a:xfrm>
            <a:off x="683647" y="2101121"/>
            <a:ext cx="11055009" cy="44365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154DA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4DA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154DA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154DA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154DA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dirty="0"/>
          </a:p>
          <a:p>
            <a:pPr algn="just"/>
            <a:endParaRPr lang="en-US" dirty="0"/>
          </a:p>
          <a:p>
            <a:pPr algn="just"/>
            <a:endParaRPr lang="en-US" dirty="0"/>
          </a:p>
          <a:p>
            <a:pPr algn="just"/>
            <a:endParaRPr lang="en-US" dirty="0"/>
          </a:p>
          <a:p>
            <a:pPr algn="just"/>
            <a:endParaRPr lang="en-IE" dirty="0"/>
          </a:p>
          <a:p>
            <a:endParaRPr lang="en-US" dirty="0">
              <a:solidFill>
                <a:srgbClr val="384D7A"/>
              </a:solidFill>
            </a:endParaRPr>
          </a:p>
        </p:txBody>
      </p:sp>
      <p:sp>
        <p:nvSpPr>
          <p:cNvPr id="10" name="Content Placeholder 1">
            <a:extLst>
              <a:ext uri="{FF2B5EF4-FFF2-40B4-BE49-F238E27FC236}">
                <a16:creationId xmlns:a16="http://schemas.microsoft.com/office/drawing/2014/main" id="{D8DB1180-1A63-6B60-B8A1-C3F0104F67F5}"/>
              </a:ext>
            </a:extLst>
          </p:cNvPr>
          <p:cNvSpPr txBox="1">
            <a:spLocks/>
          </p:cNvSpPr>
          <p:nvPr/>
        </p:nvSpPr>
        <p:spPr>
          <a:xfrm>
            <a:off x="498875" y="1945751"/>
            <a:ext cx="11055009" cy="44365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154DA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4DA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154DA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154DA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154DA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da-DK" b="1" dirty="0"/>
              <a:t>27/03/2026, R 102/2024-1, FCI RACING PIGEONS OLIMPIAD (fig.) </a:t>
            </a:r>
          </a:p>
          <a:p>
            <a:pPr marL="0" indent="0" algn="just">
              <a:buNone/>
            </a:pPr>
            <a:r>
              <a:rPr lang="da-DK" b="1" dirty="0"/>
              <a:t>           </a:t>
            </a:r>
            <a:r>
              <a:rPr lang="da-DK" dirty="0" err="1"/>
              <a:t>weak</a:t>
            </a:r>
            <a:r>
              <a:rPr lang="da-DK" dirty="0"/>
              <a:t> </a:t>
            </a:r>
            <a:r>
              <a:rPr lang="da-DK" dirty="0" err="1"/>
              <a:t>earlier</a:t>
            </a:r>
            <a:r>
              <a:rPr lang="da-DK" dirty="0"/>
              <a:t> mark </a:t>
            </a:r>
            <a:r>
              <a:rPr lang="da-DK" i="1" dirty="0"/>
              <a:t> </a:t>
            </a:r>
          </a:p>
          <a:p>
            <a:pPr algn="just"/>
            <a:endParaRPr lang="en-US" dirty="0"/>
          </a:p>
          <a:p>
            <a:pPr algn="just"/>
            <a:endParaRPr lang="en-US" dirty="0"/>
          </a:p>
          <a:p>
            <a:pPr algn="just"/>
            <a:endParaRPr lang="en-US" dirty="0"/>
          </a:p>
          <a:p>
            <a:pPr algn="just"/>
            <a:endParaRPr lang="en-US" dirty="0"/>
          </a:p>
          <a:p>
            <a:pPr algn="just"/>
            <a:endParaRPr lang="en-IE" dirty="0"/>
          </a:p>
          <a:p>
            <a:endParaRPr lang="en-US" dirty="0">
              <a:solidFill>
                <a:srgbClr val="384D7A"/>
              </a:solidFill>
            </a:endParaRPr>
          </a:p>
        </p:txBody>
      </p:sp>
      <p:graphicFrame>
        <p:nvGraphicFramePr>
          <p:cNvPr id="12" name="Table 11">
            <a:extLst>
              <a:ext uri="{FF2B5EF4-FFF2-40B4-BE49-F238E27FC236}">
                <a16:creationId xmlns:a16="http://schemas.microsoft.com/office/drawing/2014/main" id="{B505AF75-9B3F-E786-9CFB-2A04C6923ED3}"/>
              </a:ext>
            </a:extLst>
          </p:cNvPr>
          <p:cNvGraphicFramePr>
            <a:graphicFrameLocks noGrp="1"/>
          </p:cNvGraphicFramePr>
          <p:nvPr>
            <p:extLst>
              <p:ext uri="{D42A27DB-BD31-4B8C-83A1-F6EECF244321}">
                <p14:modId xmlns:p14="http://schemas.microsoft.com/office/powerpoint/2010/main" val="1878335798"/>
              </p:ext>
            </p:extLst>
          </p:nvPr>
        </p:nvGraphicFramePr>
        <p:xfrm>
          <a:off x="2092956" y="3429000"/>
          <a:ext cx="7514182" cy="2438442"/>
        </p:xfrm>
        <a:graphic>
          <a:graphicData uri="http://schemas.openxmlformats.org/drawingml/2006/table">
            <a:tbl>
              <a:tblPr firstRow="1" bandRow="1">
                <a:tableStyleId>{5940675A-B579-460E-94D1-54222C63F5DA}</a:tableStyleId>
              </a:tblPr>
              <a:tblGrid>
                <a:gridCol w="3757091">
                  <a:extLst>
                    <a:ext uri="{9D8B030D-6E8A-4147-A177-3AD203B41FA5}">
                      <a16:colId xmlns:a16="http://schemas.microsoft.com/office/drawing/2014/main" val="901748673"/>
                    </a:ext>
                  </a:extLst>
                </a:gridCol>
                <a:gridCol w="3757091">
                  <a:extLst>
                    <a:ext uri="{9D8B030D-6E8A-4147-A177-3AD203B41FA5}">
                      <a16:colId xmlns:a16="http://schemas.microsoft.com/office/drawing/2014/main" val="3097353583"/>
                    </a:ext>
                  </a:extLst>
                </a:gridCol>
              </a:tblGrid>
              <a:tr h="1859322">
                <a:tc>
                  <a:txBody>
                    <a:bodyPr/>
                    <a:lstStyle/>
                    <a:p>
                      <a:pPr algn="ctr"/>
                      <a:endParaRPr lang="en-US" sz="2000" b="1" dirty="0"/>
                    </a:p>
                    <a:p>
                      <a:pPr algn="ctr"/>
                      <a:endParaRPr lang="en-US" sz="2000" b="1" dirty="0"/>
                    </a:p>
                    <a:p>
                      <a:pPr algn="ctr"/>
                      <a:r>
                        <a:rPr lang="en-US" sz="2000" b="1" dirty="0">
                          <a:latin typeface="Arial" panose="020B0604020202020204" pitchFamily="34" charset="0"/>
                          <a:cs typeface="Arial" panose="020B0604020202020204" pitchFamily="34" charset="0"/>
                        </a:rPr>
                        <a:t>OLYMPIC</a:t>
                      </a:r>
                    </a:p>
                  </a:txBody>
                  <a:tcPr/>
                </a:tc>
                <a:tc>
                  <a:txBody>
                    <a:bodyPr/>
                    <a:lstStyle/>
                    <a:p>
                      <a:endParaRPr lang="en-US" sz="2000" dirty="0"/>
                    </a:p>
                    <a:p>
                      <a:endParaRPr lang="en-IE" sz="1800" b="1" i="0" kern="1200" dirty="0">
                        <a:solidFill>
                          <a:schemeClr val="tx1"/>
                        </a:solidFill>
                        <a:effectLst/>
                        <a:latin typeface="+mn-lt"/>
                        <a:ea typeface="+mn-ea"/>
                        <a:cs typeface="+mn-cs"/>
                      </a:endParaRPr>
                    </a:p>
                    <a:p>
                      <a:endParaRPr lang="en-IE" sz="1800" b="1" i="0" kern="1200" dirty="0">
                        <a:solidFill>
                          <a:schemeClr val="tx1"/>
                        </a:solidFill>
                        <a:effectLst/>
                        <a:latin typeface="+mn-lt"/>
                        <a:ea typeface="+mn-ea"/>
                        <a:cs typeface="+mn-cs"/>
                      </a:endParaRPr>
                    </a:p>
                    <a:p>
                      <a:pPr algn="ctr"/>
                      <a:br>
                        <a:rPr lang="en-IE" sz="2000" dirty="0"/>
                      </a:br>
                      <a:endParaRPr lang="en-IE" sz="2000" dirty="0"/>
                    </a:p>
                    <a:p>
                      <a:endParaRPr lang="en-IE" sz="2000" dirty="0"/>
                    </a:p>
                  </a:txBody>
                  <a:tcPr/>
                </a:tc>
                <a:extLst>
                  <a:ext uri="{0D108BD9-81ED-4DB2-BD59-A6C34878D82A}">
                    <a16:rowId xmlns:a16="http://schemas.microsoft.com/office/drawing/2014/main" val="3739264183"/>
                  </a:ext>
                </a:extLst>
              </a:tr>
              <a:tr h="494961">
                <a:tc>
                  <a:txBody>
                    <a:bodyPr/>
                    <a:lstStyle/>
                    <a:p>
                      <a:pPr algn="ctr"/>
                      <a:endParaRPr lang="en-US" sz="1600" b="1" kern="1200" dirty="0">
                        <a:solidFill>
                          <a:srgbClr val="384D7A"/>
                        </a:solidFill>
                        <a:latin typeface="Arial" panose="020B0604020202020204" pitchFamily="34" charset="0"/>
                        <a:ea typeface="+mn-ea"/>
                        <a:cs typeface="Arial" panose="020B0604020202020204" pitchFamily="34" charset="0"/>
                      </a:endParaRPr>
                    </a:p>
                    <a:p>
                      <a:pPr algn="ctr"/>
                      <a:r>
                        <a:rPr lang="en-US" sz="1600" b="1" kern="1200" dirty="0">
                          <a:solidFill>
                            <a:srgbClr val="384D7A"/>
                          </a:solidFill>
                          <a:latin typeface="Arial" panose="020B0604020202020204" pitchFamily="34" charset="0"/>
                          <a:ea typeface="+mn-ea"/>
                          <a:cs typeface="Arial" panose="020B0604020202020204" pitchFamily="34" charset="0"/>
                        </a:rPr>
                        <a:t>Earlier sign</a:t>
                      </a:r>
                      <a:endParaRPr lang="en-IE" sz="1600" b="1" kern="1200" dirty="0">
                        <a:solidFill>
                          <a:srgbClr val="384D7A"/>
                        </a:solidFill>
                        <a:latin typeface="Arial" panose="020B0604020202020204" pitchFamily="34" charset="0"/>
                        <a:ea typeface="+mn-ea"/>
                        <a:cs typeface="Arial" panose="020B0604020202020204" pitchFamily="34" charset="0"/>
                      </a:endParaRPr>
                    </a:p>
                  </a:txBody>
                  <a:tcPr/>
                </a:tc>
                <a:tc>
                  <a:txBody>
                    <a:bodyPr/>
                    <a:lstStyle/>
                    <a:p>
                      <a:pPr algn="ctr"/>
                      <a:endParaRPr lang="en-US" sz="1600" b="1" kern="1200" dirty="0">
                        <a:solidFill>
                          <a:srgbClr val="384D7A"/>
                        </a:solidFill>
                        <a:latin typeface="Arial" panose="020B0604020202020204" pitchFamily="34" charset="0"/>
                        <a:ea typeface="+mn-ea"/>
                        <a:cs typeface="Arial" panose="020B0604020202020204" pitchFamily="34" charset="0"/>
                      </a:endParaRPr>
                    </a:p>
                    <a:p>
                      <a:pPr algn="ctr"/>
                      <a:r>
                        <a:rPr lang="en-US" sz="1600" b="1" kern="1200" dirty="0">
                          <a:solidFill>
                            <a:srgbClr val="384D7A"/>
                          </a:solidFill>
                          <a:latin typeface="Arial" panose="020B0604020202020204" pitchFamily="34" charset="0"/>
                          <a:ea typeface="+mn-ea"/>
                          <a:cs typeface="Arial" panose="020B0604020202020204" pitchFamily="34" charset="0"/>
                        </a:rPr>
                        <a:t>Contested sign </a:t>
                      </a:r>
                      <a:endParaRPr lang="en-IE" sz="1600" b="1" kern="1200" dirty="0">
                        <a:solidFill>
                          <a:srgbClr val="384D7A"/>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502003370"/>
                  </a:ext>
                </a:extLst>
              </a:tr>
            </a:tbl>
          </a:graphicData>
        </a:graphic>
      </p:graphicFrame>
      <p:pic>
        <p:nvPicPr>
          <p:cNvPr id="14" name="Picture 13">
            <a:extLst>
              <a:ext uri="{FF2B5EF4-FFF2-40B4-BE49-F238E27FC236}">
                <a16:creationId xmlns:a16="http://schemas.microsoft.com/office/drawing/2014/main" id="{E5F822C3-8CF2-0B2B-8335-078CA8248D76}"/>
              </a:ext>
            </a:extLst>
          </p:cNvPr>
          <p:cNvPicPr>
            <a:picLocks noChangeAspect="1"/>
          </p:cNvPicPr>
          <p:nvPr/>
        </p:nvPicPr>
        <p:blipFill>
          <a:blip r:embed="rId3"/>
          <a:stretch>
            <a:fillRect/>
          </a:stretch>
        </p:blipFill>
        <p:spPr>
          <a:xfrm>
            <a:off x="5606139" y="4164045"/>
            <a:ext cx="493819" cy="371888"/>
          </a:xfrm>
          <a:prstGeom prst="rect">
            <a:avLst/>
          </a:prstGeom>
        </p:spPr>
      </p:pic>
      <p:pic>
        <p:nvPicPr>
          <p:cNvPr id="5" name="Picture 4">
            <a:extLst>
              <a:ext uri="{FF2B5EF4-FFF2-40B4-BE49-F238E27FC236}">
                <a16:creationId xmlns:a16="http://schemas.microsoft.com/office/drawing/2014/main" id="{4B6DC026-A2D7-E259-A1C0-637E1EBFA70B}"/>
              </a:ext>
            </a:extLst>
          </p:cNvPr>
          <p:cNvPicPr>
            <a:picLocks noChangeAspect="1"/>
          </p:cNvPicPr>
          <p:nvPr/>
        </p:nvPicPr>
        <p:blipFill>
          <a:blip r:embed="rId4"/>
          <a:stretch>
            <a:fillRect/>
          </a:stretch>
        </p:blipFill>
        <p:spPr>
          <a:xfrm>
            <a:off x="6959835" y="3622126"/>
            <a:ext cx="1404407" cy="1404407"/>
          </a:xfrm>
          <a:prstGeom prst="rect">
            <a:avLst/>
          </a:prstGeom>
        </p:spPr>
      </p:pic>
      <p:sp>
        <p:nvSpPr>
          <p:cNvPr id="4" name="Rectangle: Rounded Corners 3">
            <a:extLst>
              <a:ext uri="{FF2B5EF4-FFF2-40B4-BE49-F238E27FC236}">
                <a16:creationId xmlns:a16="http://schemas.microsoft.com/office/drawing/2014/main" id="{FA0394A2-710A-A211-7EBA-1DB16A93B3D0}"/>
              </a:ext>
            </a:extLst>
          </p:cNvPr>
          <p:cNvSpPr/>
          <p:nvPr/>
        </p:nvSpPr>
        <p:spPr>
          <a:xfrm rot="20856177">
            <a:off x="1367838" y="3244001"/>
            <a:ext cx="1802175" cy="756249"/>
          </a:xfrm>
          <a:prstGeom prst="round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Arial" panose="020B0604020202020204" pitchFamily="34" charset="0"/>
                <a:cs typeface="Arial" panose="020B0604020202020204" pitchFamily="34" charset="0"/>
              </a:rPr>
              <a:t>High level of reputation</a:t>
            </a:r>
            <a:endParaRPr lang="en-IE" b="1" dirty="0">
              <a:solidFill>
                <a:srgbClr val="FF0000"/>
              </a:solidFill>
              <a:latin typeface="Arial" panose="020B0604020202020204" pitchFamily="34" charset="0"/>
              <a:cs typeface="Arial" panose="020B0604020202020204" pitchFamily="34" charset="0"/>
            </a:endParaRPr>
          </a:p>
        </p:txBody>
      </p:sp>
      <p:cxnSp>
        <p:nvCxnSpPr>
          <p:cNvPr id="7" name="Straight Arrow Connector 6">
            <a:extLst>
              <a:ext uri="{FF2B5EF4-FFF2-40B4-BE49-F238E27FC236}">
                <a16:creationId xmlns:a16="http://schemas.microsoft.com/office/drawing/2014/main" id="{F2012703-CBE4-4F50-C293-9AAF50EA6535}"/>
              </a:ext>
            </a:extLst>
          </p:cNvPr>
          <p:cNvCxnSpPr/>
          <p:nvPr/>
        </p:nvCxnSpPr>
        <p:spPr>
          <a:xfrm>
            <a:off x="683647" y="2624631"/>
            <a:ext cx="5868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E639942-D985-93F0-29C0-C572E51ED39D}"/>
              </a:ext>
            </a:extLst>
          </p:cNvPr>
          <p:cNvSpPr/>
          <p:nvPr/>
        </p:nvSpPr>
        <p:spPr>
          <a:xfrm rot="946238">
            <a:off x="8817639" y="3058547"/>
            <a:ext cx="1578997" cy="58850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No link</a:t>
            </a:r>
          </a:p>
        </p:txBody>
      </p:sp>
    </p:spTree>
    <p:extLst>
      <p:ext uri="{BB962C8B-B14F-4D97-AF65-F5344CB8AC3E}">
        <p14:creationId xmlns:p14="http://schemas.microsoft.com/office/powerpoint/2010/main" val="875476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18825-0D56-17BA-78DC-9C64A54A3A2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B020AF-6DB4-38C0-9C18-119C75F30D5F}"/>
              </a:ext>
            </a:extLst>
          </p:cNvPr>
          <p:cNvSpPr>
            <a:spLocks noGrp="1"/>
          </p:cNvSpPr>
          <p:nvPr>
            <p:ph idx="4294967295"/>
          </p:nvPr>
        </p:nvSpPr>
        <p:spPr>
          <a:xfrm>
            <a:off x="531246" y="1920872"/>
            <a:ext cx="11055009" cy="4436587"/>
          </a:xfrm>
        </p:spPr>
        <p:txBody>
          <a:bodyPr>
            <a:normAutofit/>
          </a:bodyPr>
          <a:lstStyle/>
          <a:p>
            <a:pPr marL="0" indent="0" algn="just">
              <a:buNone/>
            </a:pPr>
            <a:r>
              <a:rPr lang="en-IE" b="1" dirty="0"/>
              <a:t>27/02/2026, R 0566/2025‑5, ASSOS EQUIPE / L’EQUIPE </a:t>
            </a:r>
          </a:p>
          <a:p>
            <a:pPr marL="0" indent="0" algn="just">
              <a:buNone/>
            </a:pPr>
            <a:r>
              <a:rPr lang="en-IE" dirty="0"/>
              <a:t>          weak earlier mark + weak common element</a:t>
            </a:r>
            <a:endParaRPr lang="en-US" dirty="0"/>
          </a:p>
          <a:p>
            <a:pPr marL="0" indent="0" algn="just">
              <a:buNone/>
            </a:pPr>
            <a:endParaRPr lang="en-US" dirty="0"/>
          </a:p>
          <a:p>
            <a:pPr algn="just"/>
            <a:endParaRPr lang="en-US" dirty="0"/>
          </a:p>
          <a:p>
            <a:pPr algn="just"/>
            <a:endParaRPr lang="en-US" dirty="0"/>
          </a:p>
          <a:p>
            <a:pPr algn="just"/>
            <a:endParaRPr lang="en-IE" dirty="0"/>
          </a:p>
          <a:p>
            <a:endParaRPr lang="en-US" dirty="0">
              <a:solidFill>
                <a:srgbClr val="384D7A"/>
              </a:solidFill>
            </a:endParaRPr>
          </a:p>
        </p:txBody>
      </p:sp>
      <p:sp>
        <p:nvSpPr>
          <p:cNvPr id="3" name="Title 2">
            <a:extLst>
              <a:ext uri="{FF2B5EF4-FFF2-40B4-BE49-F238E27FC236}">
                <a16:creationId xmlns:a16="http://schemas.microsoft.com/office/drawing/2014/main" id="{AA129D3E-828B-7BF7-6103-E2A00E95CD4A}"/>
              </a:ext>
            </a:extLst>
          </p:cNvPr>
          <p:cNvSpPr>
            <a:spLocks noGrp="1"/>
          </p:cNvSpPr>
          <p:nvPr>
            <p:ph type="title" idx="4294967295"/>
          </p:nvPr>
        </p:nvSpPr>
        <p:spPr>
          <a:xfrm>
            <a:off x="531246" y="1369126"/>
            <a:ext cx="11055010" cy="351894"/>
          </a:xfrm>
          <a:solidFill>
            <a:srgbClr val="344561"/>
          </a:solidFill>
        </p:spPr>
        <p:txBody>
          <a:bodyPr/>
          <a:lstStyle/>
          <a:p>
            <a:r>
              <a:rPr lang="en-US" sz="2000" dirty="0"/>
              <a:t>Case-law of the Boards of Appeal</a:t>
            </a:r>
          </a:p>
        </p:txBody>
      </p:sp>
      <p:graphicFrame>
        <p:nvGraphicFramePr>
          <p:cNvPr id="5" name="Table 4">
            <a:extLst>
              <a:ext uri="{FF2B5EF4-FFF2-40B4-BE49-F238E27FC236}">
                <a16:creationId xmlns:a16="http://schemas.microsoft.com/office/drawing/2014/main" id="{693AB849-766F-766E-59A1-5FCBDD096DC1}"/>
              </a:ext>
            </a:extLst>
          </p:cNvPr>
          <p:cNvGraphicFramePr>
            <a:graphicFrameLocks noGrp="1"/>
          </p:cNvGraphicFramePr>
          <p:nvPr>
            <p:extLst>
              <p:ext uri="{D42A27DB-BD31-4B8C-83A1-F6EECF244321}">
                <p14:modId xmlns:p14="http://schemas.microsoft.com/office/powerpoint/2010/main" val="783717818"/>
              </p:ext>
            </p:extLst>
          </p:nvPr>
        </p:nvGraphicFramePr>
        <p:xfrm>
          <a:off x="2057330" y="3322123"/>
          <a:ext cx="7514182" cy="2438442"/>
        </p:xfrm>
        <a:graphic>
          <a:graphicData uri="http://schemas.openxmlformats.org/drawingml/2006/table">
            <a:tbl>
              <a:tblPr firstRow="1" bandRow="1">
                <a:tableStyleId>{5940675A-B579-460E-94D1-54222C63F5DA}</a:tableStyleId>
              </a:tblPr>
              <a:tblGrid>
                <a:gridCol w="3757091">
                  <a:extLst>
                    <a:ext uri="{9D8B030D-6E8A-4147-A177-3AD203B41FA5}">
                      <a16:colId xmlns:a16="http://schemas.microsoft.com/office/drawing/2014/main" val="901748673"/>
                    </a:ext>
                  </a:extLst>
                </a:gridCol>
                <a:gridCol w="3757091">
                  <a:extLst>
                    <a:ext uri="{9D8B030D-6E8A-4147-A177-3AD203B41FA5}">
                      <a16:colId xmlns:a16="http://schemas.microsoft.com/office/drawing/2014/main" val="3097353583"/>
                    </a:ext>
                  </a:extLst>
                </a:gridCol>
              </a:tblGrid>
              <a:tr h="1859322">
                <a:tc>
                  <a:txBody>
                    <a:bodyPr/>
                    <a:lstStyle/>
                    <a:p>
                      <a:pPr algn="ctr"/>
                      <a:endParaRPr lang="en-US" sz="2000" b="1" dirty="0"/>
                    </a:p>
                    <a:p>
                      <a:pPr algn="ctr"/>
                      <a:endParaRPr lang="en-US" sz="2000" b="1" dirty="0"/>
                    </a:p>
                    <a:p>
                      <a:pPr algn="ctr"/>
                      <a:r>
                        <a:rPr lang="en-US" sz="2000" b="1" dirty="0"/>
                        <a:t>L’EQUIPE</a:t>
                      </a:r>
                    </a:p>
                  </a:txBody>
                  <a:tcPr/>
                </a:tc>
                <a:tc>
                  <a:txBody>
                    <a:bodyPr/>
                    <a:lstStyle/>
                    <a:p>
                      <a:endParaRPr lang="en-US" sz="2000" dirty="0"/>
                    </a:p>
                    <a:p>
                      <a:endParaRPr lang="en-IE" sz="2000" dirty="0"/>
                    </a:p>
                    <a:p>
                      <a:pPr algn="ctr"/>
                      <a:r>
                        <a:rPr lang="en-IE" sz="2000" b="1" dirty="0"/>
                        <a:t>ASSOS EQUIPE</a:t>
                      </a:r>
                    </a:p>
                    <a:p>
                      <a:endParaRPr lang="en-IE" sz="2000" dirty="0"/>
                    </a:p>
                    <a:p>
                      <a:endParaRPr lang="en-IE" sz="2000" dirty="0"/>
                    </a:p>
                  </a:txBody>
                  <a:tcPr/>
                </a:tc>
                <a:extLst>
                  <a:ext uri="{0D108BD9-81ED-4DB2-BD59-A6C34878D82A}">
                    <a16:rowId xmlns:a16="http://schemas.microsoft.com/office/drawing/2014/main" val="3739264183"/>
                  </a:ext>
                </a:extLst>
              </a:tr>
              <a:tr h="494961">
                <a:tc>
                  <a:txBody>
                    <a:bodyPr/>
                    <a:lstStyle/>
                    <a:p>
                      <a:pPr algn="ctr"/>
                      <a:endParaRPr lang="en-US" sz="1600" b="1" kern="1200" dirty="0">
                        <a:solidFill>
                          <a:srgbClr val="384D7A"/>
                        </a:solidFill>
                        <a:latin typeface="Arial" panose="020B0604020202020204" pitchFamily="34" charset="0"/>
                        <a:ea typeface="+mn-ea"/>
                        <a:cs typeface="Arial" panose="020B0604020202020204" pitchFamily="34" charset="0"/>
                      </a:endParaRPr>
                    </a:p>
                    <a:p>
                      <a:pPr algn="ctr"/>
                      <a:r>
                        <a:rPr lang="en-US" sz="1600" b="1" kern="1200" dirty="0">
                          <a:solidFill>
                            <a:srgbClr val="384D7A"/>
                          </a:solidFill>
                          <a:latin typeface="Arial" panose="020B0604020202020204" pitchFamily="34" charset="0"/>
                          <a:ea typeface="+mn-ea"/>
                          <a:cs typeface="Arial" panose="020B0604020202020204" pitchFamily="34" charset="0"/>
                        </a:rPr>
                        <a:t>Earlier sign</a:t>
                      </a:r>
                      <a:endParaRPr lang="en-IE" sz="1600" b="1" kern="1200" dirty="0">
                        <a:solidFill>
                          <a:srgbClr val="384D7A"/>
                        </a:solidFill>
                        <a:latin typeface="Arial" panose="020B0604020202020204" pitchFamily="34" charset="0"/>
                        <a:ea typeface="+mn-ea"/>
                        <a:cs typeface="Arial" panose="020B0604020202020204" pitchFamily="34" charset="0"/>
                      </a:endParaRPr>
                    </a:p>
                  </a:txBody>
                  <a:tcPr/>
                </a:tc>
                <a:tc>
                  <a:txBody>
                    <a:bodyPr/>
                    <a:lstStyle/>
                    <a:p>
                      <a:pPr algn="ctr"/>
                      <a:endParaRPr lang="en-US" sz="1600" b="1" kern="1200" dirty="0">
                        <a:solidFill>
                          <a:srgbClr val="384D7A"/>
                        </a:solidFill>
                        <a:latin typeface="Arial" panose="020B0604020202020204" pitchFamily="34" charset="0"/>
                        <a:ea typeface="+mn-ea"/>
                        <a:cs typeface="Arial" panose="020B0604020202020204" pitchFamily="34" charset="0"/>
                      </a:endParaRPr>
                    </a:p>
                    <a:p>
                      <a:pPr algn="ctr"/>
                      <a:r>
                        <a:rPr lang="en-US" sz="1600" b="1" kern="1200" dirty="0">
                          <a:solidFill>
                            <a:srgbClr val="384D7A"/>
                          </a:solidFill>
                          <a:latin typeface="Arial" panose="020B0604020202020204" pitchFamily="34" charset="0"/>
                          <a:ea typeface="+mn-ea"/>
                          <a:cs typeface="Arial" panose="020B0604020202020204" pitchFamily="34" charset="0"/>
                        </a:rPr>
                        <a:t>Contested sign </a:t>
                      </a:r>
                      <a:endParaRPr lang="en-IE" sz="1600" b="1" kern="1200" dirty="0">
                        <a:solidFill>
                          <a:srgbClr val="384D7A"/>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502003370"/>
                  </a:ext>
                </a:extLst>
              </a:tr>
            </a:tbl>
          </a:graphicData>
        </a:graphic>
      </p:graphicFrame>
      <p:pic>
        <p:nvPicPr>
          <p:cNvPr id="6" name="Graphic 5" descr="Checkmark with solid fill">
            <a:extLst>
              <a:ext uri="{FF2B5EF4-FFF2-40B4-BE49-F238E27FC236}">
                <a16:creationId xmlns:a16="http://schemas.microsoft.com/office/drawing/2014/main" id="{27C076E2-4354-690F-6721-E9AC54BFBB9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535755" y="3888184"/>
            <a:ext cx="662854" cy="662854"/>
          </a:xfrm>
          <a:prstGeom prst="rect">
            <a:avLst/>
          </a:prstGeom>
        </p:spPr>
      </p:pic>
      <p:sp>
        <p:nvSpPr>
          <p:cNvPr id="4" name="Rectangle: Rounded Corners 3">
            <a:extLst>
              <a:ext uri="{FF2B5EF4-FFF2-40B4-BE49-F238E27FC236}">
                <a16:creationId xmlns:a16="http://schemas.microsoft.com/office/drawing/2014/main" id="{B0D049C8-3A7D-675D-8160-987ABB6359E9}"/>
              </a:ext>
            </a:extLst>
          </p:cNvPr>
          <p:cNvSpPr/>
          <p:nvPr/>
        </p:nvSpPr>
        <p:spPr>
          <a:xfrm rot="20856177">
            <a:off x="1708516" y="3229490"/>
            <a:ext cx="1511455" cy="756249"/>
          </a:xfrm>
          <a:prstGeom prst="round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Arial" panose="020B0604020202020204" pitchFamily="34" charset="0"/>
                <a:cs typeface="Arial" panose="020B0604020202020204" pitchFamily="34" charset="0"/>
              </a:rPr>
              <a:t>Significant  reputation</a:t>
            </a:r>
            <a:endParaRPr lang="en-IE" b="1" dirty="0">
              <a:solidFill>
                <a:srgbClr val="FF0000"/>
              </a:solidFill>
              <a:latin typeface="Arial" panose="020B0604020202020204" pitchFamily="34" charset="0"/>
              <a:cs typeface="Arial" panose="020B0604020202020204" pitchFamily="34" charset="0"/>
            </a:endParaRPr>
          </a:p>
        </p:txBody>
      </p:sp>
      <p:cxnSp>
        <p:nvCxnSpPr>
          <p:cNvPr id="7" name="Straight Arrow Connector 6">
            <a:extLst>
              <a:ext uri="{FF2B5EF4-FFF2-40B4-BE49-F238E27FC236}">
                <a16:creationId xmlns:a16="http://schemas.microsoft.com/office/drawing/2014/main" id="{12BC7A80-54EC-7052-7EC5-B52FF37B03CE}"/>
              </a:ext>
            </a:extLst>
          </p:cNvPr>
          <p:cNvCxnSpPr/>
          <p:nvPr/>
        </p:nvCxnSpPr>
        <p:spPr>
          <a:xfrm>
            <a:off x="728321" y="2604987"/>
            <a:ext cx="5868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F9197CB3-FEC3-E7AB-E11F-181571B062AE}"/>
              </a:ext>
            </a:extLst>
          </p:cNvPr>
          <p:cNvSpPr/>
          <p:nvPr/>
        </p:nvSpPr>
        <p:spPr>
          <a:xfrm rot="946238">
            <a:off x="8782013" y="3027869"/>
            <a:ext cx="1578997" cy="58850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Link</a:t>
            </a:r>
          </a:p>
        </p:txBody>
      </p:sp>
    </p:spTree>
    <p:extLst>
      <p:ext uri="{BB962C8B-B14F-4D97-AF65-F5344CB8AC3E}">
        <p14:creationId xmlns:p14="http://schemas.microsoft.com/office/powerpoint/2010/main" val="3159845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9A15F-7247-83E4-DF0A-88A710CAC0A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C3F4C7-D9CC-0B0F-7B23-9F513BB46B59}"/>
              </a:ext>
            </a:extLst>
          </p:cNvPr>
          <p:cNvSpPr>
            <a:spLocks noGrp="1"/>
          </p:cNvSpPr>
          <p:nvPr>
            <p:ph idx="4294967295"/>
          </p:nvPr>
        </p:nvSpPr>
        <p:spPr>
          <a:xfrm>
            <a:off x="531247" y="1948721"/>
            <a:ext cx="11055009" cy="4436587"/>
          </a:xfrm>
        </p:spPr>
        <p:txBody>
          <a:bodyPr>
            <a:normAutofit/>
          </a:bodyPr>
          <a:lstStyle/>
          <a:p>
            <a:pPr algn="just"/>
            <a:endParaRPr lang="en-US" dirty="0"/>
          </a:p>
          <a:p>
            <a:pPr algn="just"/>
            <a:endParaRPr lang="en-US" dirty="0"/>
          </a:p>
          <a:p>
            <a:pPr algn="just"/>
            <a:endParaRPr lang="en-US" dirty="0"/>
          </a:p>
          <a:p>
            <a:pPr algn="just"/>
            <a:endParaRPr lang="en-US" dirty="0"/>
          </a:p>
          <a:p>
            <a:pPr algn="just"/>
            <a:endParaRPr lang="en-IE" dirty="0"/>
          </a:p>
          <a:p>
            <a:endParaRPr lang="en-US" dirty="0">
              <a:solidFill>
                <a:srgbClr val="384D7A"/>
              </a:solidFill>
            </a:endParaRPr>
          </a:p>
        </p:txBody>
      </p:sp>
      <p:sp>
        <p:nvSpPr>
          <p:cNvPr id="3" name="Title 2">
            <a:extLst>
              <a:ext uri="{FF2B5EF4-FFF2-40B4-BE49-F238E27FC236}">
                <a16:creationId xmlns:a16="http://schemas.microsoft.com/office/drawing/2014/main" id="{F9F5DA3B-E09C-BA49-3866-4BC563573CE2}"/>
              </a:ext>
            </a:extLst>
          </p:cNvPr>
          <p:cNvSpPr>
            <a:spLocks noGrp="1"/>
          </p:cNvSpPr>
          <p:nvPr>
            <p:ph type="title" idx="4294967295"/>
          </p:nvPr>
        </p:nvSpPr>
        <p:spPr>
          <a:xfrm>
            <a:off x="531246" y="1369126"/>
            <a:ext cx="11055010" cy="351894"/>
          </a:xfrm>
          <a:solidFill>
            <a:srgbClr val="344561"/>
          </a:solidFill>
        </p:spPr>
        <p:txBody>
          <a:bodyPr/>
          <a:lstStyle/>
          <a:p>
            <a:r>
              <a:rPr lang="en-US" sz="2000" dirty="0"/>
              <a:t>Case-law of the Boards of Appeal</a:t>
            </a:r>
          </a:p>
        </p:txBody>
      </p:sp>
      <p:sp>
        <p:nvSpPr>
          <p:cNvPr id="6" name="Content Placeholder 1">
            <a:extLst>
              <a:ext uri="{FF2B5EF4-FFF2-40B4-BE49-F238E27FC236}">
                <a16:creationId xmlns:a16="http://schemas.microsoft.com/office/drawing/2014/main" id="{E0EBBA66-AB13-B97F-D3CA-A87F4AC61DDC}"/>
              </a:ext>
            </a:extLst>
          </p:cNvPr>
          <p:cNvSpPr txBox="1">
            <a:spLocks/>
          </p:cNvSpPr>
          <p:nvPr/>
        </p:nvSpPr>
        <p:spPr>
          <a:xfrm>
            <a:off x="683647" y="2101121"/>
            <a:ext cx="11055009" cy="44365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154DA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4DA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154DA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154DA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154DA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dirty="0"/>
          </a:p>
          <a:p>
            <a:pPr algn="just"/>
            <a:endParaRPr lang="en-US" dirty="0"/>
          </a:p>
          <a:p>
            <a:pPr algn="just"/>
            <a:endParaRPr lang="en-US" dirty="0"/>
          </a:p>
          <a:p>
            <a:pPr algn="just"/>
            <a:endParaRPr lang="en-US" dirty="0"/>
          </a:p>
          <a:p>
            <a:pPr algn="just"/>
            <a:endParaRPr lang="en-IE" dirty="0"/>
          </a:p>
          <a:p>
            <a:endParaRPr lang="en-US" dirty="0">
              <a:solidFill>
                <a:srgbClr val="384D7A"/>
              </a:solidFill>
            </a:endParaRPr>
          </a:p>
        </p:txBody>
      </p:sp>
      <p:sp>
        <p:nvSpPr>
          <p:cNvPr id="10" name="Content Placeholder 1">
            <a:extLst>
              <a:ext uri="{FF2B5EF4-FFF2-40B4-BE49-F238E27FC236}">
                <a16:creationId xmlns:a16="http://schemas.microsoft.com/office/drawing/2014/main" id="{3A2486F0-A2C9-F668-5108-F2EA7F90D0CD}"/>
              </a:ext>
            </a:extLst>
          </p:cNvPr>
          <p:cNvSpPr txBox="1">
            <a:spLocks/>
          </p:cNvSpPr>
          <p:nvPr/>
        </p:nvSpPr>
        <p:spPr>
          <a:xfrm>
            <a:off x="531247" y="1948721"/>
            <a:ext cx="11055009" cy="44365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154DA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4DA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154DA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154DA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154DA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IE" b="1" dirty="0"/>
              <a:t>03/11/2022, R 1989/2021‑2, EASYBOAT (fig.) / EASYJET et al.</a:t>
            </a:r>
          </a:p>
          <a:p>
            <a:pPr marL="0" indent="0" algn="just">
              <a:buNone/>
            </a:pPr>
            <a:r>
              <a:rPr lang="en-IE" b="1" dirty="0"/>
              <a:t>           </a:t>
            </a:r>
            <a:r>
              <a:rPr lang="en-IE" dirty="0"/>
              <a:t>weak earlier mark</a:t>
            </a:r>
            <a:endParaRPr lang="en-US" dirty="0"/>
          </a:p>
          <a:p>
            <a:pPr algn="just"/>
            <a:endParaRPr lang="en-IE" i="1" dirty="0"/>
          </a:p>
          <a:p>
            <a:pPr algn="just"/>
            <a:endParaRPr lang="en-IE" i="1" dirty="0"/>
          </a:p>
          <a:p>
            <a:pPr algn="just"/>
            <a:endParaRPr lang="en-US" dirty="0"/>
          </a:p>
          <a:p>
            <a:pPr algn="just"/>
            <a:endParaRPr lang="en-US" dirty="0"/>
          </a:p>
          <a:p>
            <a:pPr algn="just"/>
            <a:endParaRPr lang="en-US" dirty="0"/>
          </a:p>
          <a:p>
            <a:pPr algn="just"/>
            <a:endParaRPr lang="en-US" dirty="0"/>
          </a:p>
          <a:p>
            <a:pPr algn="just"/>
            <a:endParaRPr lang="en-IE" dirty="0"/>
          </a:p>
          <a:p>
            <a:endParaRPr lang="en-US" dirty="0">
              <a:solidFill>
                <a:srgbClr val="384D7A"/>
              </a:solidFill>
            </a:endParaRPr>
          </a:p>
        </p:txBody>
      </p:sp>
      <p:graphicFrame>
        <p:nvGraphicFramePr>
          <p:cNvPr id="5" name="Table 4">
            <a:extLst>
              <a:ext uri="{FF2B5EF4-FFF2-40B4-BE49-F238E27FC236}">
                <a16:creationId xmlns:a16="http://schemas.microsoft.com/office/drawing/2014/main" id="{E874695B-6A2D-F75A-4945-7988E50C7701}"/>
              </a:ext>
            </a:extLst>
          </p:cNvPr>
          <p:cNvGraphicFramePr>
            <a:graphicFrameLocks noGrp="1"/>
          </p:cNvGraphicFramePr>
          <p:nvPr>
            <p:extLst>
              <p:ext uri="{D42A27DB-BD31-4B8C-83A1-F6EECF244321}">
                <p14:modId xmlns:p14="http://schemas.microsoft.com/office/powerpoint/2010/main" val="3858535532"/>
              </p:ext>
            </p:extLst>
          </p:nvPr>
        </p:nvGraphicFramePr>
        <p:xfrm>
          <a:off x="2092956" y="3429000"/>
          <a:ext cx="7514182" cy="2438442"/>
        </p:xfrm>
        <a:graphic>
          <a:graphicData uri="http://schemas.openxmlformats.org/drawingml/2006/table">
            <a:tbl>
              <a:tblPr firstRow="1" bandRow="1">
                <a:tableStyleId>{5940675A-B579-460E-94D1-54222C63F5DA}</a:tableStyleId>
              </a:tblPr>
              <a:tblGrid>
                <a:gridCol w="3757091">
                  <a:extLst>
                    <a:ext uri="{9D8B030D-6E8A-4147-A177-3AD203B41FA5}">
                      <a16:colId xmlns:a16="http://schemas.microsoft.com/office/drawing/2014/main" val="901748673"/>
                    </a:ext>
                  </a:extLst>
                </a:gridCol>
                <a:gridCol w="3757091">
                  <a:extLst>
                    <a:ext uri="{9D8B030D-6E8A-4147-A177-3AD203B41FA5}">
                      <a16:colId xmlns:a16="http://schemas.microsoft.com/office/drawing/2014/main" val="3097353583"/>
                    </a:ext>
                  </a:extLst>
                </a:gridCol>
              </a:tblGrid>
              <a:tr h="1859322">
                <a:tc>
                  <a:txBody>
                    <a:bodyPr/>
                    <a:lstStyle/>
                    <a:p>
                      <a:pPr algn="ctr"/>
                      <a:endParaRPr lang="en-US" sz="2000" b="1" dirty="0"/>
                    </a:p>
                    <a:p>
                      <a:pPr algn="ctr"/>
                      <a:endParaRPr lang="en-US" sz="2000" b="1" dirty="0"/>
                    </a:p>
                    <a:p>
                      <a:pPr algn="ctr"/>
                      <a:r>
                        <a:rPr lang="en-US" sz="2800" b="1" dirty="0"/>
                        <a:t>EASYJET</a:t>
                      </a:r>
                    </a:p>
                  </a:txBody>
                  <a:tcPr/>
                </a:tc>
                <a:tc>
                  <a:txBody>
                    <a:bodyPr/>
                    <a:lstStyle/>
                    <a:p>
                      <a:endParaRPr lang="en-US" sz="2000" dirty="0"/>
                    </a:p>
                    <a:p>
                      <a:endParaRPr lang="en-IE" sz="2000" dirty="0"/>
                    </a:p>
                    <a:p>
                      <a:endParaRPr lang="en-IE" sz="2000" dirty="0"/>
                    </a:p>
                    <a:p>
                      <a:endParaRPr lang="en-IE" sz="2000" dirty="0"/>
                    </a:p>
                    <a:p>
                      <a:endParaRPr lang="en-IE" sz="2000" dirty="0"/>
                    </a:p>
                  </a:txBody>
                  <a:tcPr/>
                </a:tc>
                <a:extLst>
                  <a:ext uri="{0D108BD9-81ED-4DB2-BD59-A6C34878D82A}">
                    <a16:rowId xmlns:a16="http://schemas.microsoft.com/office/drawing/2014/main" val="3739264183"/>
                  </a:ext>
                </a:extLst>
              </a:tr>
              <a:tr h="494961">
                <a:tc>
                  <a:txBody>
                    <a:bodyPr/>
                    <a:lstStyle/>
                    <a:p>
                      <a:pPr algn="ctr"/>
                      <a:endParaRPr lang="en-US" sz="1600" b="1" kern="1200" dirty="0">
                        <a:solidFill>
                          <a:srgbClr val="384D7A"/>
                        </a:solidFill>
                        <a:latin typeface="Arial" panose="020B0604020202020204" pitchFamily="34" charset="0"/>
                        <a:ea typeface="+mn-ea"/>
                        <a:cs typeface="Arial" panose="020B0604020202020204" pitchFamily="34" charset="0"/>
                      </a:endParaRPr>
                    </a:p>
                    <a:p>
                      <a:pPr algn="ctr"/>
                      <a:r>
                        <a:rPr lang="en-US" sz="1600" b="1" kern="1200" dirty="0">
                          <a:solidFill>
                            <a:srgbClr val="384D7A"/>
                          </a:solidFill>
                          <a:latin typeface="Arial" panose="020B0604020202020204" pitchFamily="34" charset="0"/>
                          <a:ea typeface="+mn-ea"/>
                          <a:cs typeface="Arial" panose="020B0604020202020204" pitchFamily="34" charset="0"/>
                        </a:rPr>
                        <a:t>Earlier sign</a:t>
                      </a:r>
                      <a:endParaRPr lang="en-IE" sz="1600" b="1" kern="1200" dirty="0">
                        <a:solidFill>
                          <a:srgbClr val="384D7A"/>
                        </a:solidFill>
                        <a:latin typeface="Arial" panose="020B0604020202020204" pitchFamily="34" charset="0"/>
                        <a:ea typeface="+mn-ea"/>
                        <a:cs typeface="Arial" panose="020B0604020202020204" pitchFamily="34" charset="0"/>
                      </a:endParaRPr>
                    </a:p>
                  </a:txBody>
                  <a:tcPr/>
                </a:tc>
                <a:tc>
                  <a:txBody>
                    <a:bodyPr/>
                    <a:lstStyle/>
                    <a:p>
                      <a:pPr algn="ctr"/>
                      <a:endParaRPr lang="en-US" sz="1600" b="1" kern="1200" dirty="0">
                        <a:solidFill>
                          <a:srgbClr val="384D7A"/>
                        </a:solidFill>
                        <a:latin typeface="Arial" panose="020B0604020202020204" pitchFamily="34" charset="0"/>
                        <a:ea typeface="+mn-ea"/>
                        <a:cs typeface="Arial" panose="020B0604020202020204" pitchFamily="34" charset="0"/>
                      </a:endParaRPr>
                    </a:p>
                    <a:p>
                      <a:pPr algn="ctr"/>
                      <a:r>
                        <a:rPr lang="en-US" sz="1600" b="1" kern="1200" dirty="0">
                          <a:solidFill>
                            <a:srgbClr val="384D7A"/>
                          </a:solidFill>
                          <a:latin typeface="Arial" panose="020B0604020202020204" pitchFamily="34" charset="0"/>
                          <a:ea typeface="+mn-ea"/>
                          <a:cs typeface="Arial" panose="020B0604020202020204" pitchFamily="34" charset="0"/>
                        </a:rPr>
                        <a:t>Contested sign </a:t>
                      </a:r>
                      <a:endParaRPr lang="en-IE" sz="1600" b="1" kern="1200" dirty="0">
                        <a:solidFill>
                          <a:srgbClr val="384D7A"/>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502003370"/>
                  </a:ext>
                </a:extLst>
              </a:tr>
            </a:tbl>
          </a:graphicData>
        </a:graphic>
      </p:graphicFrame>
      <p:pic>
        <p:nvPicPr>
          <p:cNvPr id="7" name="Graphic 6" descr="Checkmark with solid fill">
            <a:extLst>
              <a:ext uri="{FF2B5EF4-FFF2-40B4-BE49-F238E27FC236}">
                <a16:creationId xmlns:a16="http://schemas.microsoft.com/office/drawing/2014/main" id="{87726154-8FCC-BE76-3524-39700AB18A9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548297" y="4140387"/>
            <a:ext cx="662854" cy="662854"/>
          </a:xfrm>
          <a:prstGeom prst="rect">
            <a:avLst/>
          </a:prstGeom>
        </p:spPr>
      </p:pic>
      <p:pic>
        <p:nvPicPr>
          <p:cNvPr id="8" name="Picture 7">
            <a:extLst>
              <a:ext uri="{FF2B5EF4-FFF2-40B4-BE49-F238E27FC236}">
                <a16:creationId xmlns:a16="http://schemas.microsoft.com/office/drawing/2014/main" id="{52120C29-70FA-885B-FA8E-8FD9A07FBB2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15496" y="3854471"/>
            <a:ext cx="2184400" cy="793750"/>
          </a:xfrm>
          <a:prstGeom prst="rect">
            <a:avLst/>
          </a:prstGeom>
          <a:noFill/>
          <a:ln>
            <a:noFill/>
          </a:ln>
        </p:spPr>
      </p:pic>
      <p:sp>
        <p:nvSpPr>
          <p:cNvPr id="4" name="Rectangle: Rounded Corners 3">
            <a:extLst>
              <a:ext uri="{FF2B5EF4-FFF2-40B4-BE49-F238E27FC236}">
                <a16:creationId xmlns:a16="http://schemas.microsoft.com/office/drawing/2014/main" id="{7F130465-0FFA-10C9-75D7-C424C9F65FF5}"/>
              </a:ext>
            </a:extLst>
          </p:cNvPr>
          <p:cNvSpPr/>
          <p:nvPr/>
        </p:nvSpPr>
        <p:spPr>
          <a:xfrm rot="20856177">
            <a:off x="1648056" y="3230709"/>
            <a:ext cx="1511455" cy="756249"/>
          </a:xfrm>
          <a:prstGeom prst="round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Arial" panose="020B0604020202020204" pitchFamily="34" charset="0"/>
                <a:cs typeface="Arial" panose="020B0604020202020204" pitchFamily="34" charset="0"/>
              </a:rPr>
              <a:t>Strong reputation</a:t>
            </a:r>
            <a:endParaRPr lang="en-IE" b="1" dirty="0">
              <a:solidFill>
                <a:srgbClr val="FF0000"/>
              </a:solidFill>
              <a:latin typeface="Arial" panose="020B0604020202020204" pitchFamily="34" charset="0"/>
              <a:cs typeface="Arial" panose="020B0604020202020204" pitchFamily="34" charset="0"/>
            </a:endParaRPr>
          </a:p>
        </p:txBody>
      </p:sp>
      <p:cxnSp>
        <p:nvCxnSpPr>
          <p:cNvPr id="9" name="Straight Arrow Connector 8">
            <a:extLst>
              <a:ext uri="{FF2B5EF4-FFF2-40B4-BE49-F238E27FC236}">
                <a16:creationId xmlns:a16="http://schemas.microsoft.com/office/drawing/2014/main" id="{016E38CC-E3A0-FBE8-3A49-920CB7E52A73}"/>
              </a:ext>
            </a:extLst>
          </p:cNvPr>
          <p:cNvCxnSpPr/>
          <p:nvPr/>
        </p:nvCxnSpPr>
        <p:spPr>
          <a:xfrm>
            <a:off x="683647" y="2617393"/>
            <a:ext cx="5868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EA41430-82D9-63F5-EBA5-FB092F019C86}"/>
              </a:ext>
            </a:extLst>
          </p:cNvPr>
          <p:cNvSpPr/>
          <p:nvPr/>
        </p:nvSpPr>
        <p:spPr>
          <a:xfrm rot="946238">
            <a:off x="8817640" y="3062465"/>
            <a:ext cx="1578997" cy="58850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Link</a:t>
            </a:r>
          </a:p>
        </p:txBody>
      </p:sp>
    </p:spTree>
    <p:extLst>
      <p:ext uri="{BB962C8B-B14F-4D97-AF65-F5344CB8AC3E}">
        <p14:creationId xmlns:p14="http://schemas.microsoft.com/office/powerpoint/2010/main" val="2339857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4D41C-A34F-EDC7-7E0B-BFF81C63418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AD79E4-F4FF-8174-DC27-F22A117734AE}"/>
              </a:ext>
            </a:extLst>
          </p:cNvPr>
          <p:cNvSpPr>
            <a:spLocks noGrp="1"/>
          </p:cNvSpPr>
          <p:nvPr>
            <p:ph idx="4294967295"/>
          </p:nvPr>
        </p:nvSpPr>
        <p:spPr>
          <a:xfrm>
            <a:off x="531247" y="1948721"/>
            <a:ext cx="11055009" cy="4559655"/>
          </a:xfrm>
        </p:spPr>
        <p:txBody>
          <a:bodyPr>
            <a:normAutofit fontScale="92500" lnSpcReduction="20000"/>
          </a:bodyPr>
          <a:lstStyle/>
          <a:p>
            <a:pPr lvl="0" algn="just">
              <a:lnSpc>
                <a:spcPct val="100000"/>
              </a:lnSpc>
              <a:spcBef>
                <a:spcPts val="1200"/>
              </a:spcBef>
              <a:spcAft>
                <a:spcPts val="600"/>
              </a:spcAft>
            </a:pPr>
            <a:r>
              <a:rPr lang="en-US" sz="2600" dirty="0"/>
              <a:t>Although the case-law has no uniform understanding, the </a:t>
            </a:r>
            <a:r>
              <a:rPr lang="en-US" sz="2600" b="1" dirty="0"/>
              <a:t>inherent distinctive character </a:t>
            </a:r>
            <a:r>
              <a:rPr lang="en-US" sz="2600" dirty="0"/>
              <a:t>of the earlier mark constitutes a </a:t>
            </a:r>
            <a:r>
              <a:rPr lang="en-US" sz="2600" b="1" dirty="0"/>
              <a:t>separate relevant factor </a:t>
            </a:r>
            <a:r>
              <a:rPr lang="en-US" sz="2600" dirty="0"/>
              <a:t>in the assessment of the link, independent from the finding of reputation. </a:t>
            </a:r>
          </a:p>
          <a:p>
            <a:pPr lvl="0" algn="just">
              <a:lnSpc>
                <a:spcPct val="100000"/>
              </a:lnSpc>
              <a:spcBef>
                <a:spcPts val="1200"/>
              </a:spcBef>
              <a:spcAft>
                <a:spcPts val="600"/>
              </a:spcAft>
            </a:pPr>
            <a:r>
              <a:rPr lang="en-US" sz="2600" dirty="0"/>
              <a:t>Earlier marks that are </a:t>
            </a:r>
            <a:r>
              <a:rPr lang="en-US" sz="2600" b="1" dirty="0"/>
              <a:t>inherently weak </a:t>
            </a:r>
            <a:r>
              <a:rPr lang="en-US" sz="2600" dirty="0"/>
              <a:t>should </a:t>
            </a:r>
            <a:r>
              <a:rPr lang="en-US" sz="2600" b="1" dirty="0"/>
              <a:t>not be regarded as highly distinctive </a:t>
            </a:r>
            <a:r>
              <a:rPr lang="en-US" sz="2600" dirty="0"/>
              <a:t>solely because of their reputation.</a:t>
            </a:r>
          </a:p>
          <a:p>
            <a:pPr lvl="0" algn="just">
              <a:lnSpc>
                <a:spcPct val="100000"/>
              </a:lnSpc>
              <a:spcBef>
                <a:spcPts val="1200"/>
              </a:spcBef>
              <a:spcAft>
                <a:spcPts val="600"/>
              </a:spcAft>
            </a:pPr>
            <a:r>
              <a:rPr lang="en-US" sz="2600" b="1" dirty="0"/>
              <a:t>Disregarding the inherent distinctiveness </a:t>
            </a:r>
            <a:r>
              <a:rPr lang="en-US" sz="2600" dirty="0"/>
              <a:t>of the earlier mark and focusing exclusively on reputation could lead to an </a:t>
            </a:r>
            <a:r>
              <a:rPr lang="en-US" sz="2600" b="1" dirty="0"/>
              <a:t>excessive scope </a:t>
            </a:r>
            <a:r>
              <a:rPr lang="en-US" sz="2600" dirty="0"/>
              <a:t>of protection for </a:t>
            </a:r>
            <a:r>
              <a:rPr lang="en-US" sz="2600" b="1" dirty="0"/>
              <a:t>inherently weak marks</a:t>
            </a:r>
            <a:r>
              <a:rPr lang="en-US" sz="2600" dirty="0"/>
              <a:t>.</a:t>
            </a:r>
          </a:p>
          <a:p>
            <a:pPr lvl="0" algn="just">
              <a:lnSpc>
                <a:spcPct val="100000"/>
              </a:lnSpc>
              <a:spcBef>
                <a:spcPts val="1200"/>
              </a:spcBef>
              <a:spcAft>
                <a:spcPts val="600"/>
              </a:spcAft>
            </a:pPr>
            <a:r>
              <a:rPr lang="en-US" sz="2600" dirty="0"/>
              <a:t>The </a:t>
            </a:r>
            <a:r>
              <a:rPr lang="en-US" sz="2600" b="1" dirty="0"/>
              <a:t>weakness </a:t>
            </a:r>
            <a:r>
              <a:rPr lang="en-US" sz="2600" dirty="0"/>
              <a:t>of the earlier mark, as a whole, or of the common element shared by the signs, may play an important role in the global assessment of the link</a:t>
            </a:r>
            <a:r>
              <a:rPr lang="en-US" dirty="0"/>
              <a:t>.</a:t>
            </a:r>
            <a:endParaRPr lang="en-US" sz="1700" i="1" dirty="0"/>
          </a:p>
          <a:p>
            <a:pPr marL="0" lvl="0" indent="0" algn="r">
              <a:lnSpc>
                <a:spcPct val="100000"/>
              </a:lnSpc>
              <a:spcBef>
                <a:spcPts val="1200"/>
              </a:spcBef>
              <a:spcAft>
                <a:spcPts val="600"/>
              </a:spcAft>
              <a:buNone/>
            </a:pPr>
            <a:r>
              <a:rPr lang="en-US" sz="1700" i="1" dirty="0"/>
              <a:t>Boards of Appeal’s Case-law Research Report on ‘The link between the trade marks (Article 8(5) EUTMR)’, July 2024</a:t>
            </a:r>
          </a:p>
          <a:p>
            <a:pPr lvl="0" algn="r">
              <a:lnSpc>
                <a:spcPct val="100000"/>
              </a:lnSpc>
              <a:spcBef>
                <a:spcPts val="1200"/>
              </a:spcBef>
              <a:spcAft>
                <a:spcPts val="600"/>
              </a:spcAft>
            </a:pPr>
            <a:endParaRPr lang="en-US" sz="1700" i="1" dirty="0"/>
          </a:p>
          <a:p>
            <a:endParaRPr lang="en-IE" dirty="0"/>
          </a:p>
        </p:txBody>
      </p:sp>
      <p:sp>
        <p:nvSpPr>
          <p:cNvPr id="3" name="Title 2">
            <a:extLst>
              <a:ext uri="{FF2B5EF4-FFF2-40B4-BE49-F238E27FC236}">
                <a16:creationId xmlns:a16="http://schemas.microsoft.com/office/drawing/2014/main" id="{449181BF-DCED-C747-78EE-DD88ABDE0A2F}"/>
              </a:ext>
            </a:extLst>
          </p:cNvPr>
          <p:cNvSpPr>
            <a:spLocks noGrp="1"/>
          </p:cNvSpPr>
          <p:nvPr>
            <p:ph type="title" idx="4294967295"/>
          </p:nvPr>
        </p:nvSpPr>
        <p:spPr>
          <a:xfrm>
            <a:off x="531246" y="1369126"/>
            <a:ext cx="11055010" cy="351894"/>
          </a:xfrm>
          <a:solidFill>
            <a:srgbClr val="344561"/>
          </a:solidFill>
        </p:spPr>
        <p:txBody>
          <a:bodyPr/>
          <a:lstStyle/>
          <a:p>
            <a:r>
              <a:rPr lang="en-US" sz="2000" dirty="0"/>
              <a:t>Conclusions</a:t>
            </a:r>
          </a:p>
        </p:txBody>
      </p:sp>
    </p:spTree>
    <p:extLst>
      <p:ext uri="{BB962C8B-B14F-4D97-AF65-F5344CB8AC3E}">
        <p14:creationId xmlns:p14="http://schemas.microsoft.com/office/powerpoint/2010/main" val="553337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2C704-4553-4C61-BFE4-2BCEF474281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237130-1D39-6ACC-5515-DEE68D167E33}"/>
              </a:ext>
            </a:extLst>
          </p:cNvPr>
          <p:cNvSpPr>
            <a:spLocks noGrp="1"/>
          </p:cNvSpPr>
          <p:nvPr>
            <p:ph idx="4294967295"/>
          </p:nvPr>
        </p:nvSpPr>
        <p:spPr>
          <a:xfrm>
            <a:off x="531247" y="1948721"/>
            <a:ext cx="11055009" cy="4436587"/>
          </a:xfrm>
        </p:spPr>
        <p:txBody>
          <a:bodyPr>
            <a:normAutofit/>
          </a:bodyPr>
          <a:lstStyle/>
          <a:p>
            <a:pPr algn="just">
              <a:lnSpc>
                <a:spcPct val="100000"/>
              </a:lnSpc>
              <a:spcBef>
                <a:spcPts val="1200"/>
              </a:spcBef>
              <a:spcAft>
                <a:spcPts val="600"/>
              </a:spcAft>
            </a:pPr>
            <a:r>
              <a:rPr lang="en-US" dirty="0"/>
              <a:t>The existence of a link results from a </a:t>
            </a:r>
            <a:r>
              <a:rPr lang="en-US" b="1" dirty="0"/>
              <a:t>global assessment </a:t>
            </a:r>
            <a:r>
              <a:rPr lang="en-US" dirty="0"/>
              <a:t>in which all relevant factors are weighed. </a:t>
            </a:r>
          </a:p>
          <a:p>
            <a:pPr algn="just">
              <a:lnSpc>
                <a:spcPct val="100000"/>
              </a:lnSpc>
              <a:spcBef>
                <a:spcPts val="1200"/>
              </a:spcBef>
              <a:spcAft>
                <a:spcPts val="600"/>
              </a:spcAft>
            </a:pPr>
            <a:r>
              <a:rPr lang="en-US" dirty="0"/>
              <a:t>A </a:t>
            </a:r>
            <a:r>
              <a:rPr lang="en-US" b="1" dirty="0"/>
              <a:t>strong degree of reputation</a:t>
            </a:r>
            <a:r>
              <a:rPr lang="en-US" dirty="0"/>
              <a:t>, considered along with other factors, may </a:t>
            </a:r>
            <a:r>
              <a:rPr lang="en-US" b="1" dirty="0"/>
              <a:t>compensate </a:t>
            </a:r>
            <a:r>
              <a:rPr lang="en-US" dirty="0"/>
              <a:t>the </a:t>
            </a:r>
            <a:r>
              <a:rPr lang="en-US" b="1" dirty="0"/>
              <a:t>weak inherent distinctiveness </a:t>
            </a:r>
            <a:r>
              <a:rPr lang="en-US" dirty="0"/>
              <a:t>of the earlier mark or of the common element.</a:t>
            </a:r>
          </a:p>
          <a:p>
            <a:pPr algn="just"/>
            <a:r>
              <a:rPr lang="en-US" dirty="0"/>
              <a:t>Not even the highest possible reputation of the earlier trade mark, proven or assumed, leads automatically, without further examination of the other factors, to the existence of a link between the trade marks. </a:t>
            </a:r>
            <a:r>
              <a:rPr lang="en-US" sz="1600" i="1" dirty="0"/>
              <a:t>Boards of Appeal’s Case-law Research Report on ‘The link between the trade marks (Article 8(5) EUTMR)’, July 2024, Conclusion (ix)</a:t>
            </a:r>
            <a:endParaRPr lang="en-US" sz="1600" dirty="0"/>
          </a:p>
          <a:p>
            <a:pPr marL="0" indent="0" algn="just">
              <a:buNone/>
            </a:pPr>
            <a:endParaRPr lang="en-US" i="1" dirty="0"/>
          </a:p>
          <a:p>
            <a:pPr marL="0" indent="0" algn="r">
              <a:buNone/>
            </a:pPr>
            <a:endParaRPr lang="en-US" sz="1600" i="1" dirty="0"/>
          </a:p>
          <a:p>
            <a:pPr marL="0" indent="0" algn="just">
              <a:buNone/>
            </a:pPr>
            <a:endParaRPr lang="en-IE" dirty="0">
              <a:highlight>
                <a:srgbClr val="FFFF00"/>
              </a:highlight>
            </a:endParaRPr>
          </a:p>
          <a:p>
            <a:endParaRPr lang="en-US" dirty="0">
              <a:solidFill>
                <a:srgbClr val="384D7A"/>
              </a:solidFill>
            </a:endParaRPr>
          </a:p>
        </p:txBody>
      </p:sp>
      <p:sp>
        <p:nvSpPr>
          <p:cNvPr id="3" name="Title 2">
            <a:extLst>
              <a:ext uri="{FF2B5EF4-FFF2-40B4-BE49-F238E27FC236}">
                <a16:creationId xmlns:a16="http://schemas.microsoft.com/office/drawing/2014/main" id="{23B84376-F22D-3C81-1A72-A5A0D8099B54}"/>
              </a:ext>
            </a:extLst>
          </p:cNvPr>
          <p:cNvSpPr>
            <a:spLocks noGrp="1"/>
          </p:cNvSpPr>
          <p:nvPr>
            <p:ph type="title" idx="4294967295"/>
          </p:nvPr>
        </p:nvSpPr>
        <p:spPr>
          <a:xfrm>
            <a:off x="531246" y="1369126"/>
            <a:ext cx="11055010" cy="351894"/>
          </a:xfrm>
          <a:solidFill>
            <a:srgbClr val="344561"/>
          </a:solidFill>
        </p:spPr>
        <p:txBody>
          <a:bodyPr/>
          <a:lstStyle/>
          <a:p>
            <a:r>
              <a:rPr lang="en-US" dirty="0"/>
              <a:t>Conclusions</a:t>
            </a:r>
          </a:p>
        </p:txBody>
      </p:sp>
    </p:spTree>
    <p:extLst>
      <p:ext uri="{BB962C8B-B14F-4D97-AF65-F5344CB8AC3E}">
        <p14:creationId xmlns:p14="http://schemas.microsoft.com/office/powerpoint/2010/main" val="1495345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C3A141-5606-B507-3F31-38230CE2E3D3}"/>
              </a:ext>
            </a:extLst>
          </p:cNvPr>
          <p:cNvSpPr txBox="1"/>
          <p:nvPr/>
        </p:nvSpPr>
        <p:spPr>
          <a:xfrm>
            <a:off x="3438142" y="2930368"/>
            <a:ext cx="5315714" cy="646331"/>
          </a:xfrm>
          <a:prstGeom prst="rect">
            <a:avLst/>
          </a:prstGeom>
          <a:no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THANK YOU</a:t>
            </a:r>
          </a:p>
        </p:txBody>
      </p:sp>
      <p:pic>
        <p:nvPicPr>
          <p:cNvPr id="11" name="Imagen 10" descr="Logotipo&#10;&#10;El contenido generado por IA puede ser incorrecto.">
            <a:extLst>
              <a:ext uri="{FF2B5EF4-FFF2-40B4-BE49-F238E27FC236}">
                <a16:creationId xmlns:a16="http://schemas.microsoft.com/office/drawing/2014/main" id="{CB1AF7C1-7004-8324-04E2-9C2D5A310B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1173" y="5615212"/>
            <a:ext cx="2369654" cy="642070"/>
          </a:xfrm>
          <a:prstGeom prst="rect">
            <a:avLst/>
          </a:prstGeom>
          <a:effectLst>
            <a:outerShdw blurRad="113204" dist="20679" dir="2700000" algn="tl" rotWithShape="0">
              <a:prstClr val="black">
                <a:alpha val="63311"/>
              </a:prstClr>
            </a:outerShdw>
          </a:effectLst>
        </p:spPr>
      </p:pic>
      <p:pic>
        <p:nvPicPr>
          <p:cNvPr id="12" name="Imagen 11" descr="Un dibujo con letras&#10;&#10;El contenido generado por IA puede ser incorrecto.">
            <a:extLst>
              <a:ext uri="{FF2B5EF4-FFF2-40B4-BE49-F238E27FC236}">
                <a16:creationId xmlns:a16="http://schemas.microsoft.com/office/drawing/2014/main" id="{51300C04-F345-7301-3D5C-4983048443DD}"/>
              </a:ext>
            </a:extLst>
          </p:cNvPr>
          <p:cNvPicPr>
            <a:picLocks noChangeAspect="1"/>
          </p:cNvPicPr>
          <p:nvPr/>
        </p:nvPicPr>
        <p:blipFill>
          <a:blip r:embed="rId3">
            <a:extLst>
              <a:ext uri="{28A0092B-C50C-407E-A947-70E740481C1C}">
                <a14:useLocalDpi xmlns:a14="http://schemas.microsoft.com/office/drawing/2010/main" val="0"/>
              </a:ext>
            </a:extLst>
          </a:blip>
          <a:srcRect b="15941"/>
          <a:stretch>
            <a:fillRect/>
          </a:stretch>
        </p:blipFill>
        <p:spPr>
          <a:xfrm>
            <a:off x="4977060" y="725208"/>
            <a:ext cx="2237879" cy="1118582"/>
          </a:xfrm>
          <a:prstGeom prst="rect">
            <a:avLst/>
          </a:prstGeom>
        </p:spPr>
      </p:pic>
    </p:spTree>
    <p:extLst>
      <p:ext uri="{BB962C8B-B14F-4D97-AF65-F5344CB8AC3E}">
        <p14:creationId xmlns:p14="http://schemas.microsoft.com/office/powerpoint/2010/main" val="4007742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0B2F19-1BC7-4359-0734-DF986257E31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57AA5C-DA19-1B27-1331-AC908186A062}"/>
              </a:ext>
            </a:extLst>
          </p:cNvPr>
          <p:cNvSpPr>
            <a:spLocks noGrp="1"/>
          </p:cNvSpPr>
          <p:nvPr>
            <p:ph idx="4294967295"/>
          </p:nvPr>
        </p:nvSpPr>
        <p:spPr>
          <a:xfrm>
            <a:off x="531247" y="1948721"/>
            <a:ext cx="11055009" cy="4436587"/>
          </a:xfrm>
        </p:spPr>
        <p:txBody>
          <a:bodyPr>
            <a:normAutofit/>
          </a:bodyPr>
          <a:lstStyle/>
          <a:p>
            <a:pPr algn="just"/>
            <a:endParaRPr lang="en-US" dirty="0"/>
          </a:p>
          <a:p>
            <a:pPr algn="just"/>
            <a:r>
              <a:rPr lang="en-US" sz="2200" dirty="0"/>
              <a:t>A mental association (not necessarily immediate) established by the relevant public between the earlier reputed mark and the contested mark.</a:t>
            </a:r>
          </a:p>
          <a:p>
            <a:endParaRPr lang="en-US" sz="2000" dirty="0">
              <a:solidFill>
                <a:srgbClr val="384D7A"/>
              </a:solidFill>
            </a:endParaRPr>
          </a:p>
          <a:p>
            <a:pPr marL="457200" lvl="1" indent="0" algn="r">
              <a:buNone/>
            </a:pPr>
            <a:r>
              <a:rPr lang="fr-FR" sz="1800" i="1" dirty="0"/>
              <a:t>14/09/1999, C-375/97, </a:t>
            </a:r>
            <a:r>
              <a:rPr lang="fr-FR" sz="1800" i="1" dirty="0" err="1"/>
              <a:t>Chevy</a:t>
            </a:r>
            <a:r>
              <a:rPr lang="fr-FR" sz="1800" i="1" dirty="0"/>
              <a:t>, EU:C:1999:408, § 23</a:t>
            </a:r>
            <a:endParaRPr lang="pt-BR" sz="1800" i="1" dirty="0"/>
          </a:p>
          <a:p>
            <a:pPr marL="457200" lvl="1" indent="0" algn="r">
              <a:buNone/>
            </a:pPr>
            <a:r>
              <a:rPr lang="pt-BR" sz="1800" i="1" dirty="0"/>
              <a:t>23/10/2003, C-408/01, Adidas, EU:C:2003:582, § 29</a:t>
            </a:r>
            <a:endParaRPr lang="en-US" sz="1800" dirty="0"/>
          </a:p>
          <a:p>
            <a:pPr marL="457200" lvl="1" indent="0" algn="r">
              <a:buNone/>
            </a:pPr>
            <a:r>
              <a:rPr lang="en-US" sz="1800" i="1" dirty="0"/>
              <a:t>27/11/2008, C-252/07, Intel, EU:C:2008:655, § 17</a:t>
            </a:r>
            <a:endParaRPr lang="en-US" sz="1800" dirty="0"/>
          </a:p>
          <a:p>
            <a:pPr marL="0" indent="0">
              <a:buNone/>
            </a:pPr>
            <a:endParaRPr lang="en-US" dirty="0">
              <a:solidFill>
                <a:srgbClr val="384D7A"/>
              </a:solidFill>
            </a:endParaRPr>
          </a:p>
        </p:txBody>
      </p:sp>
      <p:sp>
        <p:nvSpPr>
          <p:cNvPr id="3" name="Title 2">
            <a:extLst>
              <a:ext uri="{FF2B5EF4-FFF2-40B4-BE49-F238E27FC236}">
                <a16:creationId xmlns:a16="http://schemas.microsoft.com/office/drawing/2014/main" id="{466E2B9A-7D3D-AE29-A805-330AC1E07910}"/>
              </a:ext>
            </a:extLst>
          </p:cNvPr>
          <p:cNvSpPr>
            <a:spLocks noGrp="1"/>
          </p:cNvSpPr>
          <p:nvPr>
            <p:ph type="title" idx="4294967295"/>
          </p:nvPr>
        </p:nvSpPr>
        <p:spPr>
          <a:xfrm>
            <a:off x="531246" y="1369126"/>
            <a:ext cx="11055010" cy="351894"/>
          </a:xfrm>
          <a:solidFill>
            <a:srgbClr val="344561"/>
          </a:solidFill>
        </p:spPr>
        <p:txBody>
          <a:bodyPr/>
          <a:lstStyle/>
          <a:p>
            <a:r>
              <a:rPr lang="en-US" sz="2000" dirty="0"/>
              <a:t>Definition of the link</a:t>
            </a:r>
          </a:p>
        </p:txBody>
      </p:sp>
    </p:spTree>
    <p:extLst>
      <p:ext uri="{BB962C8B-B14F-4D97-AF65-F5344CB8AC3E}">
        <p14:creationId xmlns:p14="http://schemas.microsoft.com/office/powerpoint/2010/main" val="890267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C3BED-45D2-1B3F-382C-4E5CF491A62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F9AB645-AF20-AB6A-51F2-F5618C8A39C8}"/>
              </a:ext>
            </a:extLst>
          </p:cNvPr>
          <p:cNvSpPr>
            <a:spLocks noGrp="1"/>
          </p:cNvSpPr>
          <p:nvPr>
            <p:ph idx="4294967295"/>
          </p:nvPr>
        </p:nvSpPr>
        <p:spPr>
          <a:xfrm>
            <a:off x="568495" y="1826801"/>
            <a:ext cx="11055009" cy="4436587"/>
          </a:xfrm>
        </p:spPr>
        <p:txBody>
          <a:bodyPr>
            <a:normAutofit/>
          </a:bodyPr>
          <a:lstStyle/>
          <a:p>
            <a:pPr lvl="1" algn="just"/>
            <a:endParaRPr lang="en-US" sz="2200" dirty="0"/>
          </a:p>
          <a:p>
            <a:pPr lvl="1" algn="just"/>
            <a:r>
              <a:rPr lang="en-US" sz="2200" dirty="0"/>
              <a:t>The degree of similarity between the marks.</a:t>
            </a:r>
          </a:p>
          <a:p>
            <a:pPr algn="just"/>
            <a:endParaRPr lang="en-US" sz="2200" dirty="0"/>
          </a:p>
          <a:p>
            <a:pPr lvl="1" algn="just"/>
            <a:r>
              <a:rPr lang="en-US" sz="2200" dirty="0"/>
              <a:t>The proximity of the goods and services and the relevant public.</a:t>
            </a:r>
          </a:p>
          <a:p>
            <a:pPr algn="just"/>
            <a:endParaRPr lang="en-US" sz="2200" dirty="0"/>
          </a:p>
          <a:p>
            <a:pPr lvl="1" algn="just"/>
            <a:r>
              <a:rPr lang="en-US" sz="2200" b="1" dirty="0"/>
              <a:t>The strength of the earlier trade mark’s reputation.</a:t>
            </a:r>
          </a:p>
          <a:p>
            <a:pPr algn="just"/>
            <a:endParaRPr lang="en-US" sz="2200" b="1" dirty="0"/>
          </a:p>
          <a:p>
            <a:pPr lvl="1" algn="just"/>
            <a:r>
              <a:rPr lang="en-US" sz="2200" b="1" dirty="0"/>
              <a:t>The degree of the earlier trade mark’s distinctive character.</a:t>
            </a:r>
          </a:p>
          <a:p>
            <a:pPr algn="just"/>
            <a:endParaRPr lang="en-US" sz="2200" b="1" dirty="0"/>
          </a:p>
          <a:p>
            <a:pPr lvl="1" algn="just"/>
            <a:r>
              <a:rPr lang="en-US" sz="2200" dirty="0"/>
              <a:t>The existence of likelihood of confusion.</a:t>
            </a:r>
          </a:p>
          <a:p>
            <a:pPr algn="just"/>
            <a:endParaRPr lang="en-IE" dirty="0"/>
          </a:p>
          <a:p>
            <a:endParaRPr lang="en-US" dirty="0">
              <a:solidFill>
                <a:srgbClr val="384D7A"/>
              </a:solidFill>
            </a:endParaRPr>
          </a:p>
        </p:txBody>
      </p:sp>
      <p:sp>
        <p:nvSpPr>
          <p:cNvPr id="3" name="Title 2">
            <a:extLst>
              <a:ext uri="{FF2B5EF4-FFF2-40B4-BE49-F238E27FC236}">
                <a16:creationId xmlns:a16="http://schemas.microsoft.com/office/drawing/2014/main" id="{E28E2B76-FC9C-F7FE-86AB-FF22B93BE31C}"/>
              </a:ext>
            </a:extLst>
          </p:cNvPr>
          <p:cNvSpPr>
            <a:spLocks noGrp="1"/>
          </p:cNvSpPr>
          <p:nvPr>
            <p:ph type="title" idx="4294967295"/>
          </p:nvPr>
        </p:nvSpPr>
        <p:spPr>
          <a:xfrm>
            <a:off x="531246" y="1369126"/>
            <a:ext cx="11055010" cy="351894"/>
          </a:xfrm>
          <a:solidFill>
            <a:srgbClr val="344561"/>
          </a:solidFill>
        </p:spPr>
        <p:txBody>
          <a:bodyPr/>
          <a:lstStyle/>
          <a:p>
            <a:r>
              <a:rPr lang="en-US" sz="2000" dirty="0"/>
              <a:t>The ‘Intel’ factors to establish the link</a:t>
            </a:r>
          </a:p>
        </p:txBody>
      </p:sp>
      <p:sp>
        <p:nvSpPr>
          <p:cNvPr id="4" name="Oval 3">
            <a:extLst>
              <a:ext uri="{FF2B5EF4-FFF2-40B4-BE49-F238E27FC236}">
                <a16:creationId xmlns:a16="http://schemas.microsoft.com/office/drawing/2014/main" id="{CDF61CBA-E51A-CD9F-6B4D-ADD6A4A639AF}"/>
              </a:ext>
            </a:extLst>
          </p:cNvPr>
          <p:cNvSpPr/>
          <p:nvPr/>
        </p:nvSpPr>
        <p:spPr>
          <a:xfrm rot="946238">
            <a:off x="9046622" y="2074620"/>
            <a:ext cx="2743200" cy="101916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Global assessment</a:t>
            </a:r>
          </a:p>
        </p:txBody>
      </p:sp>
    </p:spTree>
    <p:extLst>
      <p:ext uri="{BB962C8B-B14F-4D97-AF65-F5344CB8AC3E}">
        <p14:creationId xmlns:p14="http://schemas.microsoft.com/office/powerpoint/2010/main" val="4034882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E32B0-702E-66E3-3407-42633283916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CCFEFC-71C0-D661-B327-7B54696640C3}"/>
              </a:ext>
            </a:extLst>
          </p:cNvPr>
          <p:cNvSpPr>
            <a:spLocks noGrp="1"/>
          </p:cNvSpPr>
          <p:nvPr>
            <p:ph idx="4294967295"/>
          </p:nvPr>
        </p:nvSpPr>
        <p:spPr>
          <a:xfrm>
            <a:off x="531247" y="1948721"/>
            <a:ext cx="11055009" cy="4436587"/>
          </a:xfrm>
        </p:spPr>
        <p:txBody>
          <a:bodyPr>
            <a:normAutofit/>
          </a:bodyPr>
          <a:lstStyle/>
          <a:p>
            <a:pPr algn="just"/>
            <a:endParaRPr lang="en-US" dirty="0"/>
          </a:p>
          <a:p>
            <a:pPr algn="just"/>
            <a:r>
              <a:rPr lang="en-US" dirty="0"/>
              <a:t>The ECJ indicates that the relevant factors </a:t>
            </a:r>
            <a:r>
              <a:rPr lang="en-US" b="1" u="sng" dirty="0"/>
              <a:t>include</a:t>
            </a:r>
            <a:r>
              <a:rPr lang="en-US" dirty="0"/>
              <a:t> the degree of the earlier mark’s distinctive character, whether inherent or acquired through use.</a:t>
            </a:r>
          </a:p>
          <a:p>
            <a:pPr algn="just"/>
            <a:endParaRPr lang="en-US" dirty="0"/>
          </a:p>
          <a:p>
            <a:pPr marL="0" indent="0" algn="r">
              <a:buNone/>
            </a:pPr>
            <a:r>
              <a:rPr lang="en-US" sz="2000" i="1" dirty="0"/>
              <a:t>27/11/2008, C-252/07, Intel, EU:C:2008:655, § 42</a:t>
            </a:r>
          </a:p>
          <a:p>
            <a:pPr marL="0" indent="0" algn="r">
              <a:buNone/>
            </a:pPr>
            <a:r>
              <a:rPr lang="en-US" sz="2000" i="1" dirty="0"/>
              <a:t>and 13/5</a:t>
            </a:r>
            <a:r>
              <a:rPr lang="en-US" sz="2000" i="1"/>
              <a:t>//2026, </a:t>
            </a:r>
            <a:r>
              <a:rPr lang="en-US" sz="2000" i="1" dirty="0"/>
              <a:t>T-24/25 , Obelix vs </a:t>
            </a:r>
            <a:r>
              <a:rPr lang="en-US" sz="2000" i="1"/>
              <a:t>Obelix § </a:t>
            </a:r>
            <a:r>
              <a:rPr lang="en-US" sz="2000" i="1" dirty="0"/>
              <a:t>31, EU:T:2026:343  </a:t>
            </a:r>
          </a:p>
          <a:p>
            <a:pPr marL="0" indent="0" algn="r">
              <a:buNone/>
            </a:pPr>
            <a:r>
              <a:rPr lang="en-US" sz="2000" i="1" dirty="0"/>
              <a:t> </a:t>
            </a:r>
          </a:p>
          <a:p>
            <a:pPr algn="just"/>
            <a:endParaRPr lang="en-US" b="1" dirty="0"/>
          </a:p>
          <a:p>
            <a:pPr marL="0" indent="0" algn="just">
              <a:buNone/>
            </a:pPr>
            <a:endParaRPr lang="en-US" b="1" dirty="0"/>
          </a:p>
          <a:p>
            <a:pPr algn="just"/>
            <a:endParaRPr lang="en-US" b="1" dirty="0"/>
          </a:p>
        </p:txBody>
      </p:sp>
      <p:sp>
        <p:nvSpPr>
          <p:cNvPr id="3" name="Title 2">
            <a:extLst>
              <a:ext uri="{FF2B5EF4-FFF2-40B4-BE49-F238E27FC236}">
                <a16:creationId xmlns:a16="http://schemas.microsoft.com/office/drawing/2014/main" id="{AEEA99AD-BFAC-1CFF-C957-22AF1CB62B36}"/>
              </a:ext>
            </a:extLst>
          </p:cNvPr>
          <p:cNvSpPr>
            <a:spLocks noGrp="1"/>
          </p:cNvSpPr>
          <p:nvPr>
            <p:ph type="title" idx="4294967295"/>
          </p:nvPr>
        </p:nvSpPr>
        <p:spPr>
          <a:xfrm>
            <a:off x="531246" y="1369126"/>
            <a:ext cx="11055010" cy="351894"/>
          </a:xfrm>
          <a:solidFill>
            <a:srgbClr val="344561"/>
          </a:solidFill>
        </p:spPr>
        <p:txBody>
          <a:bodyPr/>
          <a:lstStyle/>
          <a:p>
            <a:r>
              <a:rPr lang="en-US" sz="2000" dirty="0"/>
              <a:t>The impact of the distinctive character</a:t>
            </a:r>
          </a:p>
        </p:txBody>
      </p:sp>
      <p:sp>
        <p:nvSpPr>
          <p:cNvPr id="4" name="TextBox 3">
            <a:extLst>
              <a:ext uri="{FF2B5EF4-FFF2-40B4-BE49-F238E27FC236}">
                <a16:creationId xmlns:a16="http://schemas.microsoft.com/office/drawing/2014/main" id="{F621EE2E-6069-08B4-047F-E85E0E4E851B}"/>
              </a:ext>
            </a:extLst>
          </p:cNvPr>
          <p:cNvSpPr txBox="1"/>
          <p:nvPr/>
        </p:nvSpPr>
        <p:spPr>
          <a:xfrm>
            <a:off x="2242937" y="4828525"/>
            <a:ext cx="8929559" cy="1569660"/>
          </a:xfrm>
          <a:prstGeom prst="rect">
            <a:avLst/>
          </a:prstGeom>
          <a:noFill/>
        </p:spPr>
        <p:txBody>
          <a:bodyPr wrap="square">
            <a:spAutoFit/>
          </a:bodyPr>
          <a:lstStyle/>
          <a:p>
            <a:r>
              <a:rPr lang="en-US" sz="2400" dirty="0">
                <a:solidFill>
                  <a:srgbClr val="154DA2"/>
                </a:solidFill>
                <a:latin typeface="Arial" panose="020B0604020202020204" pitchFamily="34" charset="0"/>
                <a:cs typeface="Arial" panose="020B0604020202020204" pitchFamily="34" charset="0"/>
              </a:rPr>
              <a:t>no uniform understanding in the case-law (see </a:t>
            </a:r>
            <a:r>
              <a:rPr lang="en-US" sz="2400" i="1" dirty="0">
                <a:solidFill>
                  <a:srgbClr val="154DA2"/>
                </a:solidFill>
                <a:latin typeface="Arial" panose="020B0604020202020204" pitchFamily="34" charset="0"/>
                <a:cs typeface="Arial" panose="020B0604020202020204" pitchFamily="34" charset="0"/>
              </a:rPr>
              <a:t>Boards of Appeal’s Case-law Research Report on ‘The link between the trade marks (Article 8(5) EUTMR)’, July 2024, Conclusion </a:t>
            </a:r>
            <a:r>
              <a:rPr lang="en-US" sz="2400" dirty="0">
                <a:solidFill>
                  <a:srgbClr val="154DA2"/>
                </a:solidFill>
                <a:latin typeface="Arial" panose="020B0604020202020204" pitchFamily="34" charset="0"/>
                <a:cs typeface="Arial" panose="020B0604020202020204" pitchFamily="34" charset="0"/>
              </a:rPr>
              <a:t>(ix)</a:t>
            </a:r>
          </a:p>
          <a:p>
            <a:endParaRPr lang="en-US" sz="2400" dirty="0">
              <a:solidFill>
                <a:srgbClr val="154DA2"/>
              </a:solidFill>
              <a:latin typeface="Arial" panose="020B0604020202020204" pitchFamily="34" charset="0"/>
              <a:cs typeface="Arial" panose="020B0604020202020204" pitchFamily="34" charset="0"/>
            </a:endParaRPr>
          </a:p>
        </p:txBody>
      </p:sp>
      <p:cxnSp>
        <p:nvCxnSpPr>
          <p:cNvPr id="5" name="Straight Arrow Connector 4">
            <a:extLst>
              <a:ext uri="{FF2B5EF4-FFF2-40B4-BE49-F238E27FC236}">
                <a16:creationId xmlns:a16="http://schemas.microsoft.com/office/drawing/2014/main" id="{6B712F61-7622-A829-2660-D0E561C8B233}"/>
              </a:ext>
            </a:extLst>
          </p:cNvPr>
          <p:cNvCxnSpPr>
            <a:cxnSpLocks/>
          </p:cNvCxnSpPr>
          <p:nvPr/>
        </p:nvCxnSpPr>
        <p:spPr>
          <a:xfrm flipV="1">
            <a:off x="1430191" y="5059357"/>
            <a:ext cx="655092" cy="2"/>
          </a:xfrm>
          <a:prstGeom prst="straightConnector1">
            <a:avLst/>
          </a:prstGeom>
          <a:ln>
            <a:solidFill>
              <a:srgbClr val="384D7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5457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C329B-BC7C-EA79-196C-AAD1F00FE22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4CFD95-CB5E-50B2-50B5-3260885A9BE9}"/>
              </a:ext>
            </a:extLst>
          </p:cNvPr>
          <p:cNvSpPr>
            <a:spLocks noGrp="1"/>
          </p:cNvSpPr>
          <p:nvPr>
            <p:ph idx="4294967295"/>
          </p:nvPr>
        </p:nvSpPr>
        <p:spPr>
          <a:xfrm>
            <a:off x="531247" y="1948721"/>
            <a:ext cx="11055009" cy="4436587"/>
          </a:xfrm>
        </p:spPr>
        <p:txBody>
          <a:bodyPr>
            <a:normAutofit/>
          </a:bodyPr>
          <a:lstStyle/>
          <a:p>
            <a:pPr marL="0" indent="0" algn="just">
              <a:buNone/>
            </a:pPr>
            <a:endParaRPr lang="en-IE" dirty="0"/>
          </a:p>
          <a:p>
            <a:endParaRPr lang="en-US" dirty="0">
              <a:solidFill>
                <a:srgbClr val="384D7A"/>
              </a:solidFill>
            </a:endParaRPr>
          </a:p>
        </p:txBody>
      </p:sp>
      <p:sp>
        <p:nvSpPr>
          <p:cNvPr id="3" name="Title 2">
            <a:extLst>
              <a:ext uri="{FF2B5EF4-FFF2-40B4-BE49-F238E27FC236}">
                <a16:creationId xmlns:a16="http://schemas.microsoft.com/office/drawing/2014/main" id="{1C650786-F6AF-5EA8-1462-7ADD48BD3D37}"/>
              </a:ext>
            </a:extLst>
          </p:cNvPr>
          <p:cNvSpPr>
            <a:spLocks noGrp="1"/>
          </p:cNvSpPr>
          <p:nvPr>
            <p:ph type="title" idx="4294967295"/>
          </p:nvPr>
        </p:nvSpPr>
        <p:spPr>
          <a:xfrm>
            <a:off x="531246" y="1369126"/>
            <a:ext cx="11055010" cy="351894"/>
          </a:xfrm>
          <a:solidFill>
            <a:srgbClr val="344561"/>
          </a:solidFill>
        </p:spPr>
        <p:txBody>
          <a:bodyPr/>
          <a:lstStyle/>
          <a:p>
            <a:r>
              <a:rPr lang="en-US" sz="2000" dirty="0"/>
              <a:t>The impact of the distinctive character: two strings of case-law</a:t>
            </a:r>
          </a:p>
        </p:txBody>
      </p:sp>
      <p:graphicFrame>
        <p:nvGraphicFramePr>
          <p:cNvPr id="5" name="Table 4">
            <a:extLst>
              <a:ext uri="{FF2B5EF4-FFF2-40B4-BE49-F238E27FC236}">
                <a16:creationId xmlns:a16="http://schemas.microsoft.com/office/drawing/2014/main" id="{0EF8DE2A-CE1C-531B-42DD-892CC6F33D5D}"/>
              </a:ext>
            </a:extLst>
          </p:cNvPr>
          <p:cNvGraphicFramePr>
            <a:graphicFrameLocks noGrp="1"/>
          </p:cNvGraphicFramePr>
          <p:nvPr>
            <p:extLst>
              <p:ext uri="{D42A27DB-BD31-4B8C-83A1-F6EECF244321}">
                <p14:modId xmlns:p14="http://schemas.microsoft.com/office/powerpoint/2010/main" val="2299791387"/>
              </p:ext>
            </p:extLst>
          </p:nvPr>
        </p:nvGraphicFramePr>
        <p:xfrm>
          <a:off x="531246" y="1951627"/>
          <a:ext cx="11055010" cy="4221480"/>
        </p:xfrm>
        <a:graphic>
          <a:graphicData uri="http://schemas.openxmlformats.org/drawingml/2006/table">
            <a:tbl>
              <a:tblPr firstRow="1" bandRow="1">
                <a:tableStyleId>{5C22544A-7EE6-4342-B048-85BDC9FD1C3A}</a:tableStyleId>
              </a:tblPr>
              <a:tblGrid>
                <a:gridCol w="5527505">
                  <a:extLst>
                    <a:ext uri="{9D8B030D-6E8A-4147-A177-3AD203B41FA5}">
                      <a16:colId xmlns:a16="http://schemas.microsoft.com/office/drawing/2014/main" val="3481053299"/>
                    </a:ext>
                  </a:extLst>
                </a:gridCol>
                <a:gridCol w="5527505">
                  <a:extLst>
                    <a:ext uri="{9D8B030D-6E8A-4147-A177-3AD203B41FA5}">
                      <a16:colId xmlns:a16="http://schemas.microsoft.com/office/drawing/2014/main" val="983118503"/>
                    </a:ext>
                  </a:extLst>
                </a:gridCol>
              </a:tblGrid>
              <a:tr h="3666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FFFFFF"/>
                          </a:solidFill>
                          <a:latin typeface="Arial" panose="020B0604020202020204" pitchFamily="34" charset="0"/>
                          <a:cs typeface="Arial" panose="020B0604020202020204" pitchFamily="34" charset="0"/>
                        </a:rPr>
                        <a:t>Inherent distinctiveness </a:t>
                      </a:r>
                      <a:r>
                        <a:rPr lang="en-US" sz="2000" b="1" u="sng" dirty="0">
                          <a:solidFill>
                            <a:srgbClr val="FFFFFF"/>
                          </a:solidFill>
                          <a:latin typeface="Arial" panose="020B0604020202020204" pitchFamily="34" charset="0"/>
                          <a:cs typeface="Arial" panose="020B0604020202020204" pitchFamily="34" charset="0"/>
                        </a:rPr>
                        <a:t>irrelevant</a:t>
                      </a:r>
                      <a:endParaRPr lang="en-US" dirty="0"/>
                    </a:p>
                  </a:txBody>
                  <a:tcPr/>
                </a:tc>
                <a:tc>
                  <a:txBody>
                    <a:bodyPr/>
                    <a:lstStyle/>
                    <a:p>
                      <a:pPr algn="ctr"/>
                      <a:r>
                        <a:rPr lang="en-US" sz="2000" b="1" kern="1200" dirty="0">
                          <a:solidFill>
                            <a:srgbClr val="FFFFFF"/>
                          </a:solidFill>
                          <a:latin typeface="Arial" panose="020B0604020202020204" pitchFamily="34" charset="0"/>
                          <a:ea typeface="+mn-ea"/>
                          <a:cs typeface="Arial" panose="020B0604020202020204" pitchFamily="34" charset="0"/>
                        </a:rPr>
                        <a:t>Inherent distinctiveness </a:t>
                      </a:r>
                      <a:r>
                        <a:rPr lang="en-US" sz="2000" b="1" u="sng" kern="1200" dirty="0">
                          <a:solidFill>
                            <a:srgbClr val="FFFFFF"/>
                          </a:solidFill>
                          <a:latin typeface="Arial" panose="020B0604020202020204" pitchFamily="34" charset="0"/>
                          <a:ea typeface="+mn-ea"/>
                          <a:cs typeface="Arial" panose="020B0604020202020204" pitchFamily="34" charset="0"/>
                        </a:rPr>
                        <a:t>relevant</a:t>
                      </a:r>
                    </a:p>
                    <a:p>
                      <a:endParaRPr lang="en-US" dirty="0"/>
                    </a:p>
                  </a:txBody>
                  <a:tcPr/>
                </a:tc>
                <a:extLst>
                  <a:ext uri="{0D108BD9-81ED-4DB2-BD59-A6C34878D82A}">
                    <a16:rowId xmlns:a16="http://schemas.microsoft.com/office/drawing/2014/main" val="494712404"/>
                  </a:ext>
                </a:extLst>
              </a:tr>
              <a:tr h="3496039">
                <a:tc>
                  <a:txBody>
                    <a:bodyPr/>
                    <a:lstStyle/>
                    <a:p>
                      <a:pPr algn="just"/>
                      <a:r>
                        <a:rPr lang="en-US" sz="1800" kern="1200" dirty="0">
                          <a:solidFill>
                            <a:srgbClr val="154DA2"/>
                          </a:solidFill>
                          <a:latin typeface="Arial" panose="020B0604020202020204" pitchFamily="34" charset="0"/>
                          <a:ea typeface="+mn-ea"/>
                          <a:cs typeface="Arial" panose="020B0604020202020204" pitchFamily="34" charset="0"/>
                        </a:rPr>
                        <a:t>Where reputation is established, it is irrelevant to determine the inherent distinctiveness of the earlier mark: </a:t>
                      </a:r>
                    </a:p>
                    <a:p>
                      <a:pPr algn="just"/>
                      <a:endParaRPr lang="en-US" sz="1800" kern="1200" dirty="0">
                        <a:solidFill>
                          <a:srgbClr val="154DA2"/>
                        </a:solidFill>
                        <a:latin typeface="Arial" panose="020B0604020202020204" pitchFamily="34" charset="0"/>
                        <a:ea typeface="+mn-ea"/>
                        <a:cs typeface="Arial" panose="020B0604020202020204" pitchFamily="34" charset="0"/>
                      </a:endParaRPr>
                    </a:p>
                    <a:p>
                      <a:pPr marL="285750" indent="-285750" algn="just">
                        <a:buFont typeface="Wingdings" panose="05000000000000000000" pitchFamily="2" charset="2"/>
                        <a:buChar char="Ø"/>
                      </a:pPr>
                      <a:r>
                        <a:rPr lang="en-US" sz="1800" kern="1200" dirty="0">
                          <a:solidFill>
                            <a:srgbClr val="154DA2"/>
                          </a:solidFill>
                          <a:latin typeface="Arial" panose="020B0604020202020204" pitchFamily="34" charset="0"/>
                          <a:ea typeface="+mn-ea"/>
                          <a:cs typeface="Arial" panose="020B0604020202020204" pitchFamily="34" charset="0"/>
                        </a:rPr>
                        <a:t>the earlier mark has distinctive character because of its reputation</a:t>
                      </a:r>
                    </a:p>
                    <a:p>
                      <a:pPr algn="r">
                        <a:spcBef>
                          <a:spcPts val="600"/>
                        </a:spcBef>
                      </a:pPr>
                      <a:endParaRPr lang="en-IE" sz="1200" b="0" i="1" kern="1100" spc="-67" dirty="0">
                        <a:solidFill>
                          <a:srgbClr val="024DA1"/>
                        </a:solidFill>
                        <a:latin typeface="Arial" panose="020B0604020202020204" pitchFamily="34" charset="0"/>
                        <a:ea typeface="Open Sans"/>
                        <a:cs typeface="Arial" panose="020B0604020202020204" pitchFamily="34" charset="0"/>
                      </a:endParaRPr>
                    </a:p>
                    <a:p>
                      <a:pPr algn="r">
                        <a:spcBef>
                          <a:spcPts val="600"/>
                        </a:spcBef>
                      </a:pPr>
                      <a:endParaRPr lang="en-IE" sz="1200" b="0" i="1" kern="1100" spc="-67" dirty="0">
                        <a:solidFill>
                          <a:srgbClr val="024DA1"/>
                        </a:solidFill>
                        <a:latin typeface="Arial" panose="020B0604020202020204" pitchFamily="34" charset="0"/>
                        <a:ea typeface="Open Sans"/>
                        <a:cs typeface="Arial" panose="020B0604020202020204" pitchFamily="34" charset="0"/>
                      </a:endParaRPr>
                    </a:p>
                    <a:p>
                      <a:pPr algn="r">
                        <a:spcBef>
                          <a:spcPts val="600"/>
                        </a:spcBef>
                      </a:pPr>
                      <a:r>
                        <a:rPr lang="en-IE" sz="1200" b="0" i="1" kern="1100" spc="-67" dirty="0">
                          <a:solidFill>
                            <a:srgbClr val="024DA1"/>
                          </a:solidFill>
                          <a:latin typeface="Arial" panose="020B0604020202020204" pitchFamily="34" charset="0"/>
                          <a:ea typeface="Open Sans"/>
                          <a:cs typeface="Arial" panose="020B0604020202020204" pitchFamily="34" charset="0"/>
                        </a:rPr>
                        <a:t>01/03/2018, T‑629/16, DEVICE OF TWO PARALLEL STRIPES / DEVICE OF THREE PARALLEL STRIPES et al., EU:T:2018:108, § 135</a:t>
                      </a:r>
                      <a:endParaRPr lang="en-US" sz="1200" b="0" kern="1100" spc="-67" dirty="0">
                        <a:solidFill>
                          <a:srgbClr val="024DA1"/>
                        </a:solidFill>
                        <a:latin typeface="Arial" panose="020B0604020202020204" pitchFamily="34" charset="0"/>
                        <a:ea typeface="Open Sans"/>
                        <a:cs typeface="Arial" panose="020B0604020202020204" pitchFamily="34" charset="0"/>
                      </a:endParaRPr>
                    </a:p>
                    <a:p>
                      <a:pPr algn="r">
                        <a:spcBef>
                          <a:spcPts val="600"/>
                        </a:spcBef>
                      </a:pPr>
                      <a:r>
                        <a:rPr lang="en-IE" sz="1200" b="0" i="1" kern="1100" spc="-67" dirty="0">
                          <a:solidFill>
                            <a:srgbClr val="024DA1"/>
                          </a:solidFill>
                          <a:latin typeface="Arial" panose="020B0604020202020204" pitchFamily="34" charset="0"/>
                          <a:ea typeface="Open Sans"/>
                          <a:cs typeface="Arial" panose="020B0604020202020204" pitchFamily="34" charset="0"/>
                        </a:rPr>
                        <a:t>06/07/2022, T‑288/21, </a:t>
                      </a:r>
                      <a:r>
                        <a:rPr lang="en-IE" sz="1200" b="0" i="1" kern="1100" spc="-67" dirty="0" err="1">
                          <a:solidFill>
                            <a:srgbClr val="024DA1"/>
                          </a:solidFill>
                          <a:latin typeface="Arial" panose="020B0604020202020204" pitchFamily="34" charset="0"/>
                          <a:ea typeface="Open Sans"/>
                          <a:cs typeface="Arial" panose="020B0604020202020204" pitchFamily="34" charset="0"/>
                        </a:rPr>
                        <a:t>ALOve</a:t>
                      </a:r>
                      <a:r>
                        <a:rPr lang="en-IE" sz="1200" b="0" i="1" kern="1100" spc="-67" dirty="0">
                          <a:solidFill>
                            <a:srgbClr val="024DA1"/>
                          </a:solidFill>
                          <a:latin typeface="Arial" panose="020B0604020202020204" pitchFamily="34" charset="0"/>
                          <a:ea typeface="Open Sans"/>
                          <a:cs typeface="Arial" panose="020B0604020202020204" pitchFamily="34" charset="0"/>
                        </a:rPr>
                        <a:t> (fig.) / LOVE (fig.), EU:T:2022:420, § 69</a:t>
                      </a:r>
                      <a:endParaRPr lang="en-US" sz="1200" b="0" kern="1100" spc="-67" dirty="0">
                        <a:solidFill>
                          <a:srgbClr val="024DA1"/>
                        </a:solidFill>
                        <a:latin typeface="Arial" panose="020B0604020202020204" pitchFamily="34" charset="0"/>
                        <a:ea typeface="Open Sans"/>
                        <a:cs typeface="Arial" panose="020B0604020202020204" pitchFamily="34" charset="0"/>
                      </a:endParaRPr>
                    </a:p>
                    <a:p>
                      <a:pPr algn="r">
                        <a:spcBef>
                          <a:spcPts val="600"/>
                        </a:spcBef>
                      </a:pPr>
                      <a:r>
                        <a:rPr lang="en-IE" sz="1200" b="0" i="1" kern="1100" spc="-67" dirty="0">
                          <a:solidFill>
                            <a:srgbClr val="024DA1"/>
                          </a:solidFill>
                          <a:latin typeface="Arial" panose="020B0604020202020204" pitchFamily="34" charset="0"/>
                          <a:ea typeface="Open Sans"/>
                          <a:cs typeface="Arial" panose="020B0604020202020204" pitchFamily="34" charset="0"/>
                        </a:rPr>
                        <a:t>08/09/2025, R 0018/2022‑5, AESKUCARE / AESCULAP et al.</a:t>
                      </a:r>
                    </a:p>
                    <a:p>
                      <a:pPr algn="r">
                        <a:spcBef>
                          <a:spcPts val="600"/>
                        </a:spcBef>
                      </a:pPr>
                      <a:endParaRPr lang="en-IE" sz="1200" b="0" i="1" kern="1100" spc="-67" dirty="0">
                        <a:solidFill>
                          <a:srgbClr val="024DA1"/>
                        </a:solidFill>
                        <a:latin typeface="Arial" panose="020B0604020202020204" pitchFamily="34" charset="0"/>
                        <a:ea typeface="Open Sans"/>
                        <a:cs typeface="Arial" panose="020B0604020202020204" pitchFamily="34" charset="0"/>
                      </a:endParaRPr>
                    </a:p>
                  </a:txBody>
                  <a:tcPr>
                    <a:solidFill>
                      <a:schemeClr val="bg2"/>
                    </a:solidFill>
                  </a:tcPr>
                </a:tc>
                <a:tc>
                  <a:txBody>
                    <a:bodyPr/>
                    <a:lstStyle/>
                    <a:p>
                      <a:r>
                        <a:rPr lang="en-US" sz="1800" kern="1200" dirty="0">
                          <a:solidFill>
                            <a:srgbClr val="154DA2"/>
                          </a:solidFill>
                          <a:latin typeface="Arial" panose="020B0604020202020204" pitchFamily="34" charset="0"/>
                          <a:ea typeface="+mn-ea"/>
                          <a:cs typeface="Arial" panose="020B0604020202020204" pitchFamily="34" charset="0"/>
                        </a:rPr>
                        <a:t>The inherent distinctive character is an independent factor from the strength of reputation:</a:t>
                      </a:r>
                    </a:p>
                    <a:p>
                      <a:endParaRPr lang="en-US" sz="1800" kern="1200" dirty="0">
                        <a:solidFill>
                          <a:srgbClr val="154DA2"/>
                        </a:solidFill>
                        <a:latin typeface="Arial" panose="020B0604020202020204" pitchFamily="34" charset="0"/>
                        <a:ea typeface="+mn-ea"/>
                        <a:cs typeface="Arial" panose="020B0604020202020204" pitchFamily="34" charset="0"/>
                      </a:endParaRPr>
                    </a:p>
                    <a:p>
                      <a:endParaRPr lang="en-US" sz="1800" kern="1200" dirty="0">
                        <a:solidFill>
                          <a:srgbClr val="154DA2"/>
                        </a:solidFill>
                        <a:latin typeface="Arial" panose="020B0604020202020204" pitchFamily="34" charset="0"/>
                        <a:ea typeface="+mn-ea"/>
                        <a:cs typeface="Arial" panose="020B0604020202020204" pitchFamily="34" charset="0"/>
                      </a:endParaRPr>
                    </a:p>
                    <a:p>
                      <a:pPr marL="285750" indent="-285750">
                        <a:buFont typeface="Wingdings" panose="05000000000000000000" pitchFamily="2" charset="2"/>
                        <a:buChar char="Ø"/>
                      </a:pPr>
                      <a:r>
                        <a:rPr lang="en-US" sz="1800" kern="1200" dirty="0">
                          <a:solidFill>
                            <a:srgbClr val="154DA2"/>
                          </a:solidFill>
                          <a:latin typeface="Arial" panose="020B0604020202020204" pitchFamily="34" charset="0"/>
                          <a:ea typeface="+mn-ea"/>
                          <a:cs typeface="Arial" panose="020B0604020202020204" pitchFamily="34" charset="0"/>
                        </a:rPr>
                        <a:t>impact on the overall assessment of the link</a:t>
                      </a:r>
                    </a:p>
                    <a:p>
                      <a:pPr algn="r">
                        <a:spcBef>
                          <a:spcPts val="600"/>
                        </a:spcBef>
                      </a:pPr>
                      <a:endParaRPr lang="fr-FR" sz="1200" b="0" i="1" kern="1100" spc="-67" dirty="0">
                        <a:solidFill>
                          <a:srgbClr val="024DA1"/>
                        </a:solidFill>
                        <a:latin typeface="Arial" panose="020B0604020202020204" pitchFamily="34" charset="0"/>
                        <a:ea typeface="Open Sans"/>
                        <a:cs typeface="Arial" panose="020B0604020202020204" pitchFamily="34" charset="0"/>
                      </a:endParaRPr>
                    </a:p>
                    <a:p>
                      <a:pPr algn="r">
                        <a:spcBef>
                          <a:spcPts val="600"/>
                        </a:spcBef>
                      </a:pPr>
                      <a:endParaRPr lang="fr-FR" sz="1200" b="0" i="1" kern="1100" spc="-67" dirty="0">
                        <a:solidFill>
                          <a:srgbClr val="024DA1"/>
                        </a:solidFill>
                        <a:latin typeface="Arial" panose="020B0604020202020204" pitchFamily="34" charset="0"/>
                        <a:ea typeface="Open Sans"/>
                        <a:cs typeface="Arial" panose="020B0604020202020204" pitchFamily="34" charset="0"/>
                      </a:endParaRPr>
                    </a:p>
                    <a:p>
                      <a:pPr algn="r">
                        <a:spcBef>
                          <a:spcPts val="600"/>
                        </a:spcBef>
                      </a:pPr>
                      <a:endParaRPr lang="fr-FR" sz="1200" b="0" i="1" kern="1100" spc="-67" dirty="0">
                        <a:solidFill>
                          <a:srgbClr val="024DA1"/>
                        </a:solidFill>
                        <a:latin typeface="Arial" panose="020B0604020202020204" pitchFamily="34" charset="0"/>
                        <a:ea typeface="Open Sans"/>
                        <a:cs typeface="Arial" panose="020B0604020202020204" pitchFamily="34" charset="0"/>
                      </a:endParaRPr>
                    </a:p>
                    <a:p>
                      <a:pPr algn="r">
                        <a:spcBef>
                          <a:spcPts val="600"/>
                        </a:spcBef>
                      </a:pPr>
                      <a:r>
                        <a:rPr lang="fr-FR" sz="1200" b="0" i="1" kern="1100" spc="-67" dirty="0">
                          <a:solidFill>
                            <a:srgbClr val="024DA1"/>
                          </a:solidFill>
                          <a:latin typeface="Arial" panose="020B0604020202020204" pitchFamily="34" charset="0"/>
                          <a:ea typeface="Open Sans"/>
                          <a:cs typeface="Arial" panose="020B0604020202020204" pitchFamily="34" charset="0"/>
                        </a:rPr>
                        <a:t>31/05/2017, T‑637/15, SOTTO IL SOLE ITALIANO Sotto il Sole (fig.) / VIÑA SOL et al., EU:T:2017:371, § 63; § 78</a:t>
                      </a:r>
                    </a:p>
                    <a:p>
                      <a:pPr algn="r">
                        <a:spcBef>
                          <a:spcPts val="600"/>
                        </a:spcBef>
                      </a:pPr>
                      <a:r>
                        <a:rPr lang="fr-FR" sz="1200" b="0" i="1" kern="1100" spc="-67" dirty="0">
                          <a:solidFill>
                            <a:srgbClr val="024DA1"/>
                          </a:solidFill>
                          <a:latin typeface="Arial" panose="020B0604020202020204" pitchFamily="34" charset="0"/>
                          <a:ea typeface="Open Sans"/>
                          <a:cs typeface="Arial" panose="020B0604020202020204" pitchFamily="34" charset="0"/>
                        </a:rPr>
                        <a:t>31/01/2019, T-215/17, PEAR (fig.) / APPLE BITE (fig.) et al., EU:T:2019:45, § 60</a:t>
                      </a:r>
                    </a:p>
                    <a:p>
                      <a:pPr algn="r">
                        <a:spcBef>
                          <a:spcPts val="600"/>
                        </a:spcBef>
                      </a:pPr>
                      <a:r>
                        <a:rPr lang="fr-FR" sz="1200" b="0" i="1" kern="1100" spc="-67" dirty="0">
                          <a:solidFill>
                            <a:srgbClr val="024DA1"/>
                          </a:solidFill>
                          <a:latin typeface="Arial" panose="020B0604020202020204" pitchFamily="34" charset="0"/>
                          <a:ea typeface="Open Sans"/>
                          <a:cs typeface="Arial" panose="020B0604020202020204" pitchFamily="34" charset="0"/>
                        </a:rPr>
                        <a:t>14/01/2026, R 367/2025-1, ABAN / ABANCA</a:t>
                      </a:r>
                    </a:p>
                    <a:p>
                      <a:pPr algn="r">
                        <a:spcBef>
                          <a:spcPts val="600"/>
                        </a:spcBef>
                      </a:pPr>
                      <a:endParaRPr lang="en-US" sz="1800" kern="1200" dirty="0">
                        <a:solidFill>
                          <a:srgbClr val="154DA2"/>
                        </a:solidFill>
                        <a:latin typeface="Arial" panose="020B0604020202020204" pitchFamily="34" charset="0"/>
                        <a:ea typeface="+mn-ea"/>
                        <a:cs typeface="Arial" panose="020B0604020202020204" pitchFamily="34" charset="0"/>
                      </a:endParaRPr>
                    </a:p>
                  </a:txBody>
                  <a:tcPr>
                    <a:solidFill>
                      <a:schemeClr val="bg2"/>
                    </a:solidFill>
                  </a:tcPr>
                </a:tc>
                <a:extLst>
                  <a:ext uri="{0D108BD9-81ED-4DB2-BD59-A6C34878D82A}">
                    <a16:rowId xmlns:a16="http://schemas.microsoft.com/office/drawing/2014/main" val="2972175858"/>
                  </a:ext>
                </a:extLst>
              </a:tr>
            </a:tbl>
          </a:graphicData>
        </a:graphic>
      </p:graphicFrame>
    </p:spTree>
    <p:extLst>
      <p:ext uri="{BB962C8B-B14F-4D97-AF65-F5344CB8AC3E}">
        <p14:creationId xmlns:p14="http://schemas.microsoft.com/office/powerpoint/2010/main" val="1514721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611F4-E40C-F6B6-6AA4-75A7ED73C29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BDD610-C138-9E66-FA50-CD93542CAB1D}"/>
              </a:ext>
            </a:extLst>
          </p:cNvPr>
          <p:cNvSpPr>
            <a:spLocks noGrp="1"/>
          </p:cNvSpPr>
          <p:nvPr>
            <p:ph idx="4294967295"/>
          </p:nvPr>
        </p:nvSpPr>
        <p:spPr>
          <a:xfrm>
            <a:off x="531247" y="1948721"/>
            <a:ext cx="11055009" cy="4436587"/>
          </a:xfrm>
        </p:spPr>
        <p:txBody>
          <a:bodyPr>
            <a:normAutofit/>
          </a:bodyPr>
          <a:lstStyle/>
          <a:p>
            <a:pPr marL="0" indent="0" algn="just">
              <a:buNone/>
            </a:pPr>
            <a:endParaRPr lang="en-IE" dirty="0"/>
          </a:p>
          <a:p>
            <a:endParaRPr lang="en-US" dirty="0">
              <a:solidFill>
                <a:srgbClr val="384D7A"/>
              </a:solidFill>
            </a:endParaRPr>
          </a:p>
        </p:txBody>
      </p:sp>
      <p:sp>
        <p:nvSpPr>
          <p:cNvPr id="3" name="Title 2">
            <a:extLst>
              <a:ext uri="{FF2B5EF4-FFF2-40B4-BE49-F238E27FC236}">
                <a16:creationId xmlns:a16="http://schemas.microsoft.com/office/drawing/2014/main" id="{794A2202-6BE0-F1E7-8ADF-A0EE769B6133}"/>
              </a:ext>
            </a:extLst>
          </p:cNvPr>
          <p:cNvSpPr>
            <a:spLocks noGrp="1"/>
          </p:cNvSpPr>
          <p:nvPr>
            <p:ph type="title" idx="4294967295"/>
          </p:nvPr>
        </p:nvSpPr>
        <p:spPr>
          <a:xfrm>
            <a:off x="531246" y="1369126"/>
            <a:ext cx="11055010" cy="351894"/>
          </a:xfrm>
          <a:solidFill>
            <a:srgbClr val="344561"/>
          </a:solidFill>
        </p:spPr>
        <p:txBody>
          <a:bodyPr/>
          <a:lstStyle/>
          <a:p>
            <a:r>
              <a:rPr lang="en-US" sz="2000" dirty="0"/>
              <a:t>The impact of weakness when the reputation is not high: case-law</a:t>
            </a:r>
          </a:p>
        </p:txBody>
      </p:sp>
      <p:pic>
        <p:nvPicPr>
          <p:cNvPr id="7" name="Picture 6">
            <a:extLst>
              <a:ext uri="{FF2B5EF4-FFF2-40B4-BE49-F238E27FC236}">
                <a16:creationId xmlns:a16="http://schemas.microsoft.com/office/drawing/2014/main" id="{E60DC21D-F491-EB53-9759-43BD89D2F1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4400" y="1847121"/>
            <a:ext cx="5429644" cy="4791101"/>
          </a:xfrm>
          <a:prstGeom prst="rect">
            <a:avLst/>
          </a:prstGeom>
        </p:spPr>
      </p:pic>
    </p:spTree>
    <p:extLst>
      <p:ext uri="{BB962C8B-B14F-4D97-AF65-F5344CB8AC3E}">
        <p14:creationId xmlns:p14="http://schemas.microsoft.com/office/powerpoint/2010/main" val="4037950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DCCEE-D170-6CD6-671F-FFA78D6D659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6D57EE-732C-FDB5-066B-2968245CBB7B}"/>
              </a:ext>
            </a:extLst>
          </p:cNvPr>
          <p:cNvSpPr>
            <a:spLocks noGrp="1"/>
          </p:cNvSpPr>
          <p:nvPr>
            <p:ph idx="4294967295"/>
          </p:nvPr>
        </p:nvSpPr>
        <p:spPr>
          <a:xfrm>
            <a:off x="531247" y="1948721"/>
            <a:ext cx="11055009" cy="4436587"/>
          </a:xfrm>
        </p:spPr>
        <p:txBody>
          <a:bodyPr>
            <a:normAutofit/>
          </a:bodyPr>
          <a:lstStyle/>
          <a:p>
            <a:pPr marL="0" indent="0" algn="just">
              <a:buNone/>
            </a:pPr>
            <a:endParaRPr lang="en-IE" dirty="0"/>
          </a:p>
          <a:p>
            <a:endParaRPr lang="en-US" dirty="0">
              <a:solidFill>
                <a:srgbClr val="384D7A"/>
              </a:solidFill>
            </a:endParaRPr>
          </a:p>
        </p:txBody>
      </p:sp>
      <p:sp>
        <p:nvSpPr>
          <p:cNvPr id="3" name="Title 2">
            <a:extLst>
              <a:ext uri="{FF2B5EF4-FFF2-40B4-BE49-F238E27FC236}">
                <a16:creationId xmlns:a16="http://schemas.microsoft.com/office/drawing/2014/main" id="{36F0CD33-647F-C667-CB47-DA2258E6A5B3}"/>
              </a:ext>
            </a:extLst>
          </p:cNvPr>
          <p:cNvSpPr>
            <a:spLocks noGrp="1"/>
          </p:cNvSpPr>
          <p:nvPr>
            <p:ph type="title" idx="4294967295"/>
          </p:nvPr>
        </p:nvSpPr>
        <p:spPr>
          <a:xfrm>
            <a:off x="531246" y="1369126"/>
            <a:ext cx="11055010" cy="351894"/>
          </a:xfrm>
          <a:solidFill>
            <a:srgbClr val="344561"/>
          </a:solidFill>
        </p:spPr>
        <p:txBody>
          <a:bodyPr/>
          <a:lstStyle/>
          <a:p>
            <a:r>
              <a:rPr lang="en-US" sz="2000" dirty="0"/>
              <a:t>Case-law of the General Court</a:t>
            </a:r>
          </a:p>
        </p:txBody>
      </p:sp>
      <p:graphicFrame>
        <p:nvGraphicFramePr>
          <p:cNvPr id="5" name="Table 4">
            <a:extLst>
              <a:ext uri="{FF2B5EF4-FFF2-40B4-BE49-F238E27FC236}">
                <a16:creationId xmlns:a16="http://schemas.microsoft.com/office/drawing/2014/main" id="{44E8F84D-F1E8-2093-D436-CEA0F92BFA9F}"/>
              </a:ext>
            </a:extLst>
          </p:cNvPr>
          <p:cNvGraphicFramePr>
            <a:graphicFrameLocks noGrp="1"/>
          </p:cNvGraphicFramePr>
          <p:nvPr>
            <p:extLst>
              <p:ext uri="{D42A27DB-BD31-4B8C-83A1-F6EECF244321}">
                <p14:modId xmlns:p14="http://schemas.microsoft.com/office/powerpoint/2010/main" val="3799033036"/>
              </p:ext>
            </p:extLst>
          </p:nvPr>
        </p:nvGraphicFramePr>
        <p:xfrm>
          <a:off x="2154503" y="2339373"/>
          <a:ext cx="7808496" cy="3922336"/>
        </p:xfrm>
        <a:graphic>
          <a:graphicData uri="http://schemas.openxmlformats.org/drawingml/2006/table">
            <a:tbl>
              <a:tblPr firstRow="1" bandRow="1">
                <a:tableStyleId>{5940675A-B579-460E-94D1-54222C63F5DA}</a:tableStyleId>
              </a:tblPr>
              <a:tblGrid>
                <a:gridCol w="2602832">
                  <a:extLst>
                    <a:ext uri="{9D8B030D-6E8A-4147-A177-3AD203B41FA5}">
                      <a16:colId xmlns:a16="http://schemas.microsoft.com/office/drawing/2014/main" val="130290880"/>
                    </a:ext>
                  </a:extLst>
                </a:gridCol>
                <a:gridCol w="2602832">
                  <a:extLst>
                    <a:ext uri="{9D8B030D-6E8A-4147-A177-3AD203B41FA5}">
                      <a16:colId xmlns:a16="http://schemas.microsoft.com/office/drawing/2014/main" val="901748673"/>
                    </a:ext>
                  </a:extLst>
                </a:gridCol>
                <a:gridCol w="2602832">
                  <a:extLst>
                    <a:ext uri="{9D8B030D-6E8A-4147-A177-3AD203B41FA5}">
                      <a16:colId xmlns:a16="http://schemas.microsoft.com/office/drawing/2014/main" val="3097353583"/>
                    </a:ext>
                  </a:extLst>
                </a:gridCol>
              </a:tblGrid>
              <a:tr h="1270576">
                <a:tc>
                  <a:txBody>
                    <a:bodyPr/>
                    <a:lstStyle/>
                    <a:p>
                      <a:pPr algn="ctr"/>
                      <a:endParaRPr lang="en-US" sz="2000" b="1" dirty="0">
                        <a:latin typeface="Arial" panose="020B0604020202020204" pitchFamily="34" charset="0"/>
                        <a:cs typeface="Arial" panose="020B0604020202020204" pitchFamily="34" charset="0"/>
                      </a:endParaRPr>
                    </a:p>
                    <a:p>
                      <a:pPr algn="ctr"/>
                      <a:endParaRPr lang="en-IE" sz="2000" b="1"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1" i="1" dirty="0">
                          <a:solidFill>
                            <a:srgbClr val="384D7A"/>
                          </a:solidFill>
                          <a:latin typeface="Arial" panose="020B0604020202020204" pitchFamily="34" charset="0"/>
                          <a:cs typeface="Arial" panose="020B0604020202020204" pitchFamily="34" charset="0"/>
                        </a:rPr>
                        <a:t>31/05/2017, T-637/15</a:t>
                      </a:r>
                      <a:endParaRPr lang="it-IT" sz="1600" b="1" dirty="0">
                        <a:solidFill>
                          <a:srgbClr val="384D7A"/>
                        </a:solidFill>
                        <a:latin typeface="Arial" panose="020B0604020202020204" pitchFamily="34" charset="0"/>
                        <a:cs typeface="Arial" panose="020B0604020202020204" pitchFamily="34" charset="0"/>
                      </a:endParaRPr>
                    </a:p>
                    <a:p>
                      <a:pPr algn="ctr"/>
                      <a:endParaRPr lang="en-IE" sz="2000" b="1" dirty="0"/>
                    </a:p>
                  </a:txBody>
                  <a:tcPr/>
                </a:tc>
                <a:tc>
                  <a:txBody>
                    <a:bodyPr/>
                    <a:lstStyle/>
                    <a:p>
                      <a:pPr algn="ctr"/>
                      <a:endParaRPr lang="en-US" sz="2000" b="1" dirty="0">
                        <a:latin typeface="Arial" panose="020B0604020202020204" pitchFamily="34" charset="0"/>
                        <a:cs typeface="Arial" panose="020B0604020202020204" pitchFamily="34" charset="0"/>
                      </a:endParaRPr>
                    </a:p>
                    <a:p>
                      <a:pPr algn="ctr"/>
                      <a:endParaRPr lang="en-US" sz="2000" b="1" dirty="0">
                        <a:latin typeface="Arial" panose="020B0604020202020204" pitchFamily="34" charset="0"/>
                        <a:cs typeface="Arial" panose="020B0604020202020204" pitchFamily="34" charset="0"/>
                      </a:endParaRPr>
                    </a:p>
                    <a:p>
                      <a:pPr algn="ctr"/>
                      <a:r>
                        <a:rPr lang="en-US" sz="2000" b="1" dirty="0">
                          <a:latin typeface="Arial" panose="020B0604020202020204" pitchFamily="34" charset="0"/>
                          <a:cs typeface="Arial" panose="020B0604020202020204" pitchFamily="34" charset="0"/>
                        </a:rPr>
                        <a:t>VIÑA SOL</a:t>
                      </a:r>
                      <a:endParaRPr lang="en-IE" sz="2000" b="1" dirty="0">
                        <a:latin typeface="Arial" panose="020B0604020202020204" pitchFamily="34" charset="0"/>
                        <a:cs typeface="Arial" panose="020B0604020202020204" pitchFamily="34" charset="0"/>
                      </a:endParaRPr>
                    </a:p>
                  </a:txBody>
                  <a:tcPr/>
                </a:tc>
                <a:tc>
                  <a:txBody>
                    <a:bodyPr/>
                    <a:lstStyle/>
                    <a:p>
                      <a:endParaRPr lang="en-US" dirty="0"/>
                    </a:p>
                  </a:txBody>
                  <a:tcPr/>
                </a:tc>
                <a:extLst>
                  <a:ext uri="{0D108BD9-81ED-4DB2-BD59-A6C34878D82A}">
                    <a16:rowId xmlns:a16="http://schemas.microsoft.com/office/drawing/2014/main" val="3739264183"/>
                  </a:ext>
                </a:extLst>
              </a:tr>
              <a:tr h="743329">
                <a:tc>
                  <a:txBody>
                    <a:bodyPr/>
                    <a:lstStyle/>
                    <a:p>
                      <a:pPr algn="ctr"/>
                      <a:endParaRPr lang="en-US" sz="2000" b="1" kern="1200" dirty="0">
                        <a:solidFill>
                          <a:srgbClr val="384D7A"/>
                        </a:solidFill>
                        <a:latin typeface="Arial" panose="020B0604020202020204" pitchFamily="34" charset="0"/>
                        <a:ea typeface="+mn-ea"/>
                        <a:cs typeface="Arial" panose="020B0604020202020204" pitchFamily="34" charset="0"/>
                      </a:endParaRPr>
                    </a:p>
                    <a:p>
                      <a:pPr algn="ctr"/>
                      <a:r>
                        <a:rPr lang="it-IT" sz="1600" b="1" i="1" kern="1200" dirty="0">
                          <a:solidFill>
                            <a:srgbClr val="384D7A"/>
                          </a:solidFill>
                          <a:latin typeface="Arial" panose="020B0604020202020204" pitchFamily="34" charset="0"/>
                          <a:ea typeface="+mn-ea"/>
                          <a:cs typeface="Arial" panose="020B0604020202020204" pitchFamily="34" charset="0"/>
                        </a:rPr>
                        <a:t>26/09/2014, T‑490/12</a:t>
                      </a:r>
                      <a:endParaRPr lang="en-US" sz="1600" b="1" i="1" kern="1200" dirty="0">
                        <a:solidFill>
                          <a:srgbClr val="384D7A"/>
                        </a:solidFill>
                        <a:latin typeface="Arial" panose="020B0604020202020204" pitchFamily="34" charset="0"/>
                        <a:ea typeface="+mn-ea"/>
                        <a:cs typeface="Arial" panose="020B0604020202020204" pitchFamily="34" charset="0"/>
                      </a:endParaRPr>
                    </a:p>
                  </a:txBody>
                  <a:tcPr/>
                </a:tc>
                <a:tc>
                  <a:txBody>
                    <a:bodyPr/>
                    <a:lstStyle/>
                    <a:p>
                      <a:pPr algn="ctr"/>
                      <a:endParaRPr lang="en-US" sz="2000" b="1" kern="1200" dirty="0">
                        <a:solidFill>
                          <a:srgbClr val="384D7A"/>
                        </a:solidFill>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GRAZIA</a:t>
                      </a:r>
                    </a:p>
                    <a:p>
                      <a:pPr algn="ctr"/>
                      <a:endParaRPr lang="en-US" sz="2000" b="1" kern="1200" dirty="0">
                        <a:solidFill>
                          <a:srgbClr val="384D7A"/>
                        </a:solidFill>
                        <a:latin typeface="Arial" panose="020B0604020202020204" pitchFamily="34" charset="0"/>
                        <a:ea typeface="+mn-ea"/>
                        <a:cs typeface="Arial" panose="020B0604020202020204" pitchFamily="34" charset="0"/>
                      </a:endParaRPr>
                    </a:p>
                  </a:txBody>
                  <a:tcPr/>
                </a:tc>
                <a:tc>
                  <a:txBody>
                    <a:bodyPr/>
                    <a:lstStyle/>
                    <a:p>
                      <a:pPr algn="ctr"/>
                      <a:endParaRPr lang="en-US" sz="2000" b="1" kern="1200" dirty="0">
                        <a:solidFill>
                          <a:srgbClr val="384D7A"/>
                        </a:solidFill>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GRAZIA</a:t>
                      </a:r>
                    </a:p>
                    <a:p>
                      <a:pPr algn="ctr"/>
                      <a:endParaRPr lang="en-IE" sz="2000" b="1" kern="1200" dirty="0">
                        <a:solidFill>
                          <a:srgbClr val="384D7A"/>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502003370"/>
                  </a:ext>
                </a:extLst>
              </a:tr>
              <a:tr h="743329">
                <a:tc>
                  <a:txBody>
                    <a:bodyPr/>
                    <a:lstStyle/>
                    <a:p>
                      <a:pPr algn="l"/>
                      <a:endParaRPr lang="fr-FR" sz="1600" b="1" i="1" kern="1200" dirty="0">
                        <a:solidFill>
                          <a:srgbClr val="384D7A"/>
                        </a:solidFill>
                        <a:latin typeface="Arial" panose="020B0604020202020204" pitchFamily="34" charset="0"/>
                        <a:ea typeface="+mn-ea"/>
                        <a:cs typeface="Arial" panose="020B0604020202020204" pitchFamily="34" charset="0"/>
                      </a:endParaRPr>
                    </a:p>
                    <a:p>
                      <a:pPr algn="ctr"/>
                      <a:r>
                        <a:rPr lang="fr-FR" sz="1600" b="1" i="1" kern="1200" dirty="0">
                          <a:solidFill>
                            <a:srgbClr val="384D7A"/>
                          </a:solidFill>
                          <a:latin typeface="Arial" panose="020B0604020202020204" pitchFamily="34" charset="0"/>
                          <a:ea typeface="+mn-ea"/>
                          <a:cs typeface="Arial" panose="020B0604020202020204" pitchFamily="34" charset="0"/>
                        </a:rPr>
                        <a:t>25/02/2016, T‑402/14</a:t>
                      </a:r>
                      <a:endParaRPr lang="en-IE" sz="1600" b="1" i="1" kern="1200" dirty="0">
                        <a:solidFill>
                          <a:srgbClr val="384D7A"/>
                        </a:solidFill>
                        <a:latin typeface="Arial" panose="020B0604020202020204" pitchFamily="34" charset="0"/>
                        <a:ea typeface="+mn-ea"/>
                        <a:cs typeface="Arial" panose="020B0604020202020204" pitchFamily="34" charset="0"/>
                      </a:endParaRPr>
                    </a:p>
                  </a:txBody>
                  <a:tcPr/>
                </a:tc>
                <a:tc>
                  <a:txBody>
                    <a:bodyPr/>
                    <a:lstStyle/>
                    <a:p>
                      <a:pPr algn="l"/>
                      <a:r>
                        <a:rPr lang="en-IE" sz="1600" b="1" i="0" kern="1200" dirty="0">
                          <a:solidFill>
                            <a:schemeClr val="tx1"/>
                          </a:solidFill>
                          <a:effectLst/>
                          <a:latin typeface="Arial" panose="020B0604020202020204" pitchFamily="34" charset="0"/>
                          <a:ea typeface="+mn-ea"/>
                          <a:cs typeface="Arial" panose="020B0604020202020204" pitchFamily="34" charset="0"/>
                        </a:rPr>
                        <a:t> </a:t>
                      </a:r>
                    </a:p>
                    <a:p>
                      <a:pPr algn="l"/>
                      <a:r>
                        <a:rPr lang="en-IE" sz="1600" b="1" i="0" kern="1200" dirty="0">
                          <a:solidFill>
                            <a:schemeClr val="tx1"/>
                          </a:solidFill>
                          <a:effectLst/>
                          <a:latin typeface="Arial" panose="020B0604020202020204" pitchFamily="34" charset="0"/>
                          <a:ea typeface="+mn-ea"/>
                          <a:cs typeface="Arial" panose="020B0604020202020204" pitchFamily="34" charset="0"/>
                        </a:rPr>
                        <a:t> AQUALIA /</a:t>
                      </a:r>
                      <a:endParaRPr lang="en-IE" sz="1600" b="1" kern="1200" dirty="0">
                        <a:solidFill>
                          <a:srgbClr val="384D7A"/>
                        </a:solidFill>
                        <a:latin typeface="Arial" panose="020B0604020202020204" pitchFamily="34" charset="0"/>
                        <a:ea typeface="+mn-ea"/>
                        <a:cs typeface="Arial" panose="020B0604020202020204" pitchFamily="34" charset="0"/>
                      </a:endParaRPr>
                    </a:p>
                  </a:txBody>
                  <a:tcPr/>
                </a:tc>
                <a:tc>
                  <a:txBody>
                    <a:bodyPr/>
                    <a:lstStyle/>
                    <a:p>
                      <a:pPr algn="ctr"/>
                      <a:endParaRPr lang="en-US" sz="1600" b="1" kern="1200" dirty="0">
                        <a:solidFill>
                          <a:srgbClr val="384D7A"/>
                        </a:solidFill>
                        <a:latin typeface="Arial" panose="020B0604020202020204" pitchFamily="34" charset="0"/>
                        <a:ea typeface="+mn-ea"/>
                        <a:cs typeface="Arial" panose="020B0604020202020204" pitchFamily="34" charset="0"/>
                      </a:endParaRPr>
                    </a:p>
                    <a:p>
                      <a:pPr algn="ctr"/>
                      <a:endParaRPr lang="en-IE" sz="1600" b="1" kern="1200" dirty="0">
                        <a:solidFill>
                          <a:srgbClr val="384D7A"/>
                        </a:solidFill>
                        <a:latin typeface="Arial" panose="020B0604020202020204" pitchFamily="34" charset="0"/>
                        <a:ea typeface="+mn-ea"/>
                        <a:cs typeface="Arial" panose="020B0604020202020204" pitchFamily="34" charset="0"/>
                      </a:endParaRPr>
                    </a:p>
                    <a:p>
                      <a:pPr algn="ctr"/>
                      <a:endParaRPr lang="en-IE" sz="1600" b="1" kern="1200" dirty="0">
                        <a:solidFill>
                          <a:srgbClr val="384D7A"/>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807319448"/>
                  </a:ext>
                </a:extLst>
              </a:tr>
              <a:tr h="743329">
                <a:tc>
                  <a:txBody>
                    <a:bodyPr/>
                    <a:lstStyle/>
                    <a:p>
                      <a:pPr algn="ctr"/>
                      <a:endParaRPr lang="en-US" sz="1600" b="1" kern="1200" dirty="0">
                        <a:solidFill>
                          <a:srgbClr val="384D7A"/>
                        </a:solidFill>
                        <a:latin typeface="Arial" panose="020B0604020202020204" pitchFamily="34" charset="0"/>
                        <a:ea typeface="+mn-ea"/>
                        <a:cs typeface="Arial" panose="020B0604020202020204" pitchFamily="34" charset="0"/>
                      </a:endParaRPr>
                    </a:p>
                    <a:p>
                      <a:pPr algn="ctr"/>
                      <a:endParaRPr lang="en-IE" sz="1600" b="1" kern="1200" dirty="0">
                        <a:solidFill>
                          <a:srgbClr val="384D7A"/>
                        </a:solidFill>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rgbClr val="384D7A"/>
                        </a:solidFill>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rgbClr val="384D7A"/>
                          </a:solidFill>
                          <a:latin typeface="Arial" panose="020B0604020202020204" pitchFamily="34" charset="0"/>
                          <a:ea typeface="+mn-ea"/>
                          <a:cs typeface="Arial" panose="020B0604020202020204" pitchFamily="34" charset="0"/>
                        </a:rPr>
                        <a:t>Earlier signs</a:t>
                      </a:r>
                      <a:endParaRPr lang="en-IE" sz="1600" b="1" kern="1200" dirty="0">
                        <a:solidFill>
                          <a:srgbClr val="384D7A"/>
                        </a:solidFill>
                        <a:latin typeface="Arial" panose="020B0604020202020204" pitchFamily="34" charset="0"/>
                        <a:ea typeface="+mn-ea"/>
                        <a:cs typeface="Arial" panose="020B0604020202020204" pitchFamily="34" charset="0"/>
                      </a:endParaRPr>
                    </a:p>
                    <a:p>
                      <a:pPr algn="ctr"/>
                      <a:endParaRPr lang="en-IE" sz="1600" b="1" kern="1200" dirty="0">
                        <a:solidFill>
                          <a:srgbClr val="384D7A"/>
                        </a:solidFill>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rgbClr val="384D7A"/>
                        </a:solidFill>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rgbClr val="384D7A"/>
                          </a:solidFill>
                          <a:latin typeface="Arial" panose="020B0604020202020204" pitchFamily="34" charset="0"/>
                          <a:ea typeface="+mn-ea"/>
                          <a:cs typeface="Arial" panose="020B0604020202020204" pitchFamily="34" charset="0"/>
                        </a:rPr>
                        <a:t>Contested signs </a:t>
                      </a:r>
                    </a:p>
                    <a:p>
                      <a:pPr algn="ctr"/>
                      <a:endParaRPr lang="en-IE" sz="1600" b="1" kern="1200" dirty="0">
                        <a:solidFill>
                          <a:srgbClr val="384D7A"/>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285670400"/>
                  </a:ext>
                </a:extLst>
              </a:tr>
            </a:tbl>
          </a:graphicData>
        </a:graphic>
      </p:graphicFrame>
      <p:pic>
        <p:nvPicPr>
          <p:cNvPr id="6" name="Picture 5">
            <a:extLst>
              <a:ext uri="{FF2B5EF4-FFF2-40B4-BE49-F238E27FC236}">
                <a16:creationId xmlns:a16="http://schemas.microsoft.com/office/drawing/2014/main" id="{AE7D6B0A-3A65-10E7-EF93-395248D76EF4}"/>
              </a:ext>
            </a:extLst>
          </p:cNvPr>
          <p:cNvPicPr>
            <a:picLocks noChangeAspect="1"/>
          </p:cNvPicPr>
          <p:nvPr/>
        </p:nvPicPr>
        <p:blipFill>
          <a:blip r:embed="rId3"/>
          <a:stretch>
            <a:fillRect/>
          </a:stretch>
        </p:blipFill>
        <p:spPr>
          <a:xfrm>
            <a:off x="8185690" y="2339373"/>
            <a:ext cx="784691" cy="995504"/>
          </a:xfrm>
          <a:prstGeom prst="rect">
            <a:avLst/>
          </a:prstGeom>
        </p:spPr>
      </p:pic>
      <p:pic>
        <p:nvPicPr>
          <p:cNvPr id="7" name="Picture 6">
            <a:extLst>
              <a:ext uri="{FF2B5EF4-FFF2-40B4-BE49-F238E27FC236}">
                <a16:creationId xmlns:a16="http://schemas.microsoft.com/office/drawing/2014/main" id="{60805EDC-C639-0D05-C732-76D2C5920FD7}"/>
              </a:ext>
            </a:extLst>
          </p:cNvPr>
          <p:cNvPicPr>
            <a:picLocks noChangeAspect="1"/>
          </p:cNvPicPr>
          <p:nvPr/>
        </p:nvPicPr>
        <p:blipFill>
          <a:blip r:embed="rId4"/>
          <a:stretch>
            <a:fillRect/>
          </a:stretch>
        </p:blipFill>
        <p:spPr>
          <a:xfrm>
            <a:off x="6093308" y="4653581"/>
            <a:ext cx="986940" cy="445090"/>
          </a:xfrm>
          <a:prstGeom prst="rect">
            <a:avLst/>
          </a:prstGeom>
        </p:spPr>
      </p:pic>
      <p:pic>
        <p:nvPicPr>
          <p:cNvPr id="8" name="Picture 7">
            <a:extLst>
              <a:ext uri="{FF2B5EF4-FFF2-40B4-BE49-F238E27FC236}">
                <a16:creationId xmlns:a16="http://schemas.microsoft.com/office/drawing/2014/main" id="{88BD7622-FD8D-1395-AAD5-3CB71F7411B9}"/>
              </a:ext>
            </a:extLst>
          </p:cNvPr>
          <p:cNvPicPr>
            <a:picLocks noChangeAspect="1"/>
          </p:cNvPicPr>
          <p:nvPr/>
        </p:nvPicPr>
        <p:blipFill>
          <a:blip r:embed="rId5"/>
          <a:stretch>
            <a:fillRect/>
          </a:stretch>
        </p:blipFill>
        <p:spPr>
          <a:xfrm>
            <a:off x="7985932" y="4708393"/>
            <a:ext cx="1435143" cy="335465"/>
          </a:xfrm>
          <a:prstGeom prst="rect">
            <a:avLst/>
          </a:prstGeom>
        </p:spPr>
      </p:pic>
      <p:sp>
        <p:nvSpPr>
          <p:cNvPr id="11" name="Oval 10">
            <a:extLst>
              <a:ext uri="{FF2B5EF4-FFF2-40B4-BE49-F238E27FC236}">
                <a16:creationId xmlns:a16="http://schemas.microsoft.com/office/drawing/2014/main" id="{5E9EF2BF-C08F-D96D-A206-36FB862D960B}"/>
              </a:ext>
            </a:extLst>
          </p:cNvPr>
          <p:cNvSpPr/>
          <p:nvPr/>
        </p:nvSpPr>
        <p:spPr>
          <a:xfrm rot="946238">
            <a:off x="9145376" y="2045119"/>
            <a:ext cx="1578997" cy="58850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No link</a:t>
            </a:r>
          </a:p>
        </p:txBody>
      </p:sp>
      <p:sp>
        <p:nvSpPr>
          <p:cNvPr id="12" name="Oval 11">
            <a:extLst>
              <a:ext uri="{FF2B5EF4-FFF2-40B4-BE49-F238E27FC236}">
                <a16:creationId xmlns:a16="http://schemas.microsoft.com/office/drawing/2014/main" id="{A49833C6-EDB5-CDF4-DAB0-BFA44DD7042F}"/>
              </a:ext>
            </a:extLst>
          </p:cNvPr>
          <p:cNvSpPr/>
          <p:nvPr/>
        </p:nvSpPr>
        <p:spPr>
          <a:xfrm rot="20122983">
            <a:off x="1077936" y="2134389"/>
            <a:ext cx="2153130" cy="77181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No strong reputation</a:t>
            </a:r>
          </a:p>
        </p:txBody>
      </p:sp>
      <p:pic>
        <p:nvPicPr>
          <p:cNvPr id="14" name="Picture 13">
            <a:extLst>
              <a:ext uri="{FF2B5EF4-FFF2-40B4-BE49-F238E27FC236}">
                <a16:creationId xmlns:a16="http://schemas.microsoft.com/office/drawing/2014/main" id="{B5460E0F-AC3F-E0FD-9EC9-DF0B93CC752D}"/>
              </a:ext>
            </a:extLst>
          </p:cNvPr>
          <p:cNvPicPr>
            <a:picLocks noChangeAspect="1"/>
          </p:cNvPicPr>
          <p:nvPr/>
        </p:nvPicPr>
        <p:blipFill>
          <a:blip r:embed="rId6"/>
          <a:stretch>
            <a:fillRect/>
          </a:stretch>
        </p:blipFill>
        <p:spPr>
          <a:xfrm>
            <a:off x="7160759" y="4763206"/>
            <a:ext cx="438269" cy="335465"/>
          </a:xfrm>
          <a:prstGeom prst="rect">
            <a:avLst/>
          </a:prstGeom>
        </p:spPr>
      </p:pic>
      <p:pic>
        <p:nvPicPr>
          <p:cNvPr id="15" name="Picture 14">
            <a:extLst>
              <a:ext uri="{FF2B5EF4-FFF2-40B4-BE49-F238E27FC236}">
                <a16:creationId xmlns:a16="http://schemas.microsoft.com/office/drawing/2014/main" id="{FB4176B9-3B66-1E36-3174-B99B504801F3}"/>
              </a:ext>
            </a:extLst>
          </p:cNvPr>
          <p:cNvPicPr>
            <a:picLocks noChangeAspect="1"/>
          </p:cNvPicPr>
          <p:nvPr/>
        </p:nvPicPr>
        <p:blipFill>
          <a:blip r:embed="rId6"/>
          <a:stretch>
            <a:fillRect/>
          </a:stretch>
        </p:blipFill>
        <p:spPr>
          <a:xfrm>
            <a:off x="7149736" y="3859834"/>
            <a:ext cx="438269" cy="335465"/>
          </a:xfrm>
          <a:prstGeom prst="rect">
            <a:avLst/>
          </a:prstGeom>
        </p:spPr>
      </p:pic>
      <p:pic>
        <p:nvPicPr>
          <p:cNvPr id="16" name="Picture 15">
            <a:extLst>
              <a:ext uri="{FF2B5EF4-FFF2-40B4-BE49-F238E27FC236}">
                <a16:creationId xmlns:a16="http://schemas.microsoft.com/office/drawing/2014/main" id="{5ADB504E-E9FF-7066-A8B8-94FBA064D784}"/>
              </a:ext>
            </a:extLst>
          </p:cNvPr>
          <p:cNvPicPr>
            <a:picLocks noChangeAspect="1"/>
          </p:cNvPicPr>
          <p:nvPr/>
        </p:nvPicPr>
        <p:blipFill>
          <a:blip r:embed="rId6"/>
          <a:stretch>
            <a:fillRect/>
          </a:stretch>
        </p:blipFill>
        <p:spPr>
          <a:xfrm>
            <a:off x="7174984" y="2669393"/>
            <a:ext cx="438269" cy="335465"/>
          </a:xfrm>
          <a:prstGeom prst="rect">
            <a:avLst/>
          </a:prstGeom>
        </p:spPr>
      </p:pic>
    </p:spTree>
    <p:extLst>
      <p:ext uri="{BB962C8B-B14F-4D97-AF65-F5344CB8AC3E}">
        <p14:creationId xmlns:p14="http://schemas.microsoft.com/office/powerpoint/2010/main" val="1312073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9A3D8-02CC-7B7F-A4F0-E3E0BF412B1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E9E118-5BBB-40A4-1F9E-2DDA1777563C}"/>
              </a:ext>
            </a:extLst>
          </p:cNvPr>
          <p:cNvSpPr>
            <a:spLocks noGrp="1"/>
          </p:cNvSpPr>
          <p:nvPr>
            <p:ph idx="4294967295"/>
          </p:nvPr>
        </p:nvSpPr>
        <p:spPr>
          <a:xfrm>
            <a:off x="531247" y="1948721"/>
            <a:ext cx="11055009" cy="4436587"/>
          </a:xfrm>
        </p:spPr>
        <p:txBody>
          <a:bodyPr>
            <a:normAutofit/>
          </a:bodyPr>
          <a:lstStyle/>
          <a:p>
            <a:pPr marL="0" indent="0" algn="just">
              <a:buNone/>
            </a:pPr>
            <a:endParaRPr lang="en-IE" dirty="0"/>
          </a:p>
          <a:p>
            <a:endParaRPr lang="en-US" dirty="0">
              <a:solidFill>
                <a:srgbClr val="384D7A"/>
              </a:solidFill>
            </a:endParaRPr>
          </a:p>
        </p:txBody>
      </p:sp>
      <p:sp>
        <p:nvSpPr>
          <p:cNvPr id="3" name="Title 2">
            <a:extLst>
              <a:ext uri="{FF2B5EF4-FFF2-40B4-BE49-F238E27FC236}">
                <a16:creationId xmlns:a16="http://schemas.microsoft.com/office/drawing/2014/main" id="{C77CE955-20E7-7886-A3C1-CD21CAF56D7D}"/>
              </a:ext>
            </a:extLst>
          </p:cNvPr>
          <p:cNvSpPr>
            <a:spLocks noGrp="1"/>
          </p:cNvSpPr>
          <p:nvPr>
            <p:ph type="title" idx="4294967295"/>
          </p:nvPr>
        </p:nvSpPr>
        <p:spPr>
          <a:xfrm>
            <a:off x="531246" y="1369126"/>
            <a:ext cx="11055010" cy="351894"/>
          </a:xfrm>
          <a:solidFill>
            <a:srgbClr val="344561"/>
          </a:solidFill>
        </p:spPr>
        <p:txBody>
          <a:bodyPr/>
          <a:lstStyle/>
          <a:p>
            <a:r>
              <a:rPr lang="en-US" sz="2000" dirty="0"/>
              <a:t>Case-law of the Boards of Appeal </a:t>
            </a:r>
          </a:p>
        </p:txBody>
      </p:sp>
      <p:graphicFrame>
        <p:nvGraphicFramePr>
          <p:cNvPr id="4" name="Table 3">
            <a:extLst>
              <a:ext uri="{FF2B5EF4-FFF2-40B4-BE49-F238E27FC236}">
                <a16:creationId xmlns:a16="http://schemas.microsoft.com/office/drawing/2014/main" id="{39089C06-2623-9AA6-0673-F6DF18279789}"/>
              </a:ext>
            </a:extLst>
          </p:cNvPr>
          <p:cNvGraphicFramePr>
            <a:graphicFrameLocks noGrp="1"/>
          </p:cNvGraphicFramePr>
          <p:nvPr>
            <p:extLst>
              <p:ext uri="{D42A27DB-BD31-4B8C-83A1-F6EECF244321}">
                <p14:modId xmlns:p14="http://schemas.microsoft.com/office/powerpoint/2010/main" val="147598700"/>
              </p:ext>
            </p:extLst>
          </p:nvPr>
        </p:nvGraphicFramePr>
        <p:xfrm>
          <a:off x="2154503" y="2943530"/>
          <a:ext cx="7808496" cy="2712720"/>
        </p:xfrm>
        <a:graphic>
          <a:graphicData uri="http://schemas.openxmlformats.org/drawingml/2006/table">
            <a:tbl>
              <a:tblPr firstRow="1" bandRow="1">
                <a:tableStyleId>{5940675A-B579-460E-94D1-54222C63F5DA}</a:tableStyleId>
              </a:tblPr>
              <a:tblGrid>
                <a:gridCol w="2747281">
                  <a:extLst>
                    <a:ext uri="{9D8B030D-6E8A-4147-A177-3AD203B41FA5}">
                      <a16:colId xmlns:a16="http://schemas.microsoft.com/office/drawing/2014/main" val="130290880"/>
                    </a:ext>
                  </a:extLst>
                </a:gridCol>
                <a:gridCol w="2458383">
                  <a:extLst>
                    <a:ext uri="{9D8B030D-6E8A-4147-A177-3AD203B41FA5}">
                      <a16:colId xmlns:a16="http://schemas.microsoft.com/office/drawing/2014/main" val="901748673"/>
                    </a:ext>
                  </a:extLst>
                </a:gridCol>
                <a:gridCol w="2602832">
                  <a:extLst>
                    <a:ext uri="{9D8B030D-6E8A-4147-A177-3AD203B41FA5}">
                      <a16:colId xmlns:a16="http://schemas.microsoft.com/office/drawing/2014/main" val="3097353583"/>
                    </a:ext>
                  </a:extLst>
                </a:gridCol>
              </a:tblGrid>
              <a:tr h="743329">
                <a:tc>
                  <a:txBody>
                    <a:bodyPr/>
                    <a:lstStyle/>
                    <a:p>
                      <a:pPr algn="ctr"/>
                      <a:endParaRPr lang="pt-BR" sz="1600" b="1" i="1" kern="1200" dirty="0">
                        <a:solidFill>
                          <a:srgbClr val="384D7A"/>
                        </a:solidFill>
                        <a:latin typeface="Arial" panose="020B0604020202020204" pitchFamily="34" charset="0"/>
                        <a:ea typeface="+mn-ea"/>
                        <a:cs typeface="Arial" panose="020B0604020202020204" pitchFamily="34" charset="0"/>
                      </a:endParaRPr>
                    </a:p>
                    <a:p>
                      <a:pPr algn="ctr"/>
                      <a:r>
                        <a:rPr lang="pt-BR" sz="1600" b="1" i="1" kern="1200" dirty="0">
                          <a:solidFill>
                            <a:srgbClr val="384D7A"/>
                          </a:solidFill>
                          <a:latin typeface="Arial" panose="020B0604020202020204" pitchFamily="34" charset="0"/>
                          <a:ea typeface="+mn-ea"/>
                          <a:cs typeface="Arial" panose="020B0604020202020204" pitchFamily="34" charset="0"/>
                        </a:rPr>
                        <a:t>09/07/2025, R 459/2025-2</a:t>
                      </a:r>
                      <a:endParaRPr lang="en-US" sz="1600" b="1" i="1" kern="1200" dirty="0">
                        <a:solidFill>
                          <a:srgbClr val="384D7A"/>
                        </a:solidFill>
                        <a:latin typeface="Arial" panose="020B0604020202020204" pitchFamily="34" charset="0"/>
                        <a:ea typeface="+mn-ea"/>
                        <a:cs typeface="Arial" panose="020B0604020202020204" pitchFamily="34" charset="0"/>
                      </a:endParaRPr>
                    </a:p>
                  </a:txBody>
                  <a:tcPr/>
                </a:tc>
                <a:tc>
                  <a:txBody>
                    <a:bodyPr/>
                    <a:lstStyle/>
                    <a:p>
                      <a:pPr algn="ctr"/>
                      <a:endParaRPr lang="en-US" sz="2000" b="1" kern="1200" dirty="0">
                        <a:solidFill>
                          <a:srgbClr val="384D7A"/>
                        </a:solidFill>
                        <a:latin typeface="Arial" panose="020B0604020202020204" pitchFamily="34" charset="0"/>
                        <a:ea typeface="+mn-ea"/>
                        <a:cs typeface="Arial" panose="020B0604020202020204" pitchFamily="34" charset="0"/>
                      </a:endParaRPr>
                    </a:p>
                    <a:p>
                      <a:pPr algn="ctr"/>
                      <a:endParaRPr lang="en-US" sz="2000" b="1" kern="1200" dirty="0">
                        <a:solidFill>
                          <a:srgbClr val="384D7A"/>
                        </a:solidFill>
                        <a:latin typeface="Arial" panose="020B0604020202020204" pitchFamily="34" charset="0"/>
                        <a:ea typeface="+mn-ea"/>
                        <a:cs typeface="Arial" panose="020B0604020202020204" pitchFamily="34" charset="0"/>
                      </a:endParaRPr>
                    </a:p>
                  </a:txBody>
                  <a:tcPr/>
                </a:tc>
                <a:tc>
                  <a:txBody>
                    <a:bodyPr/>
                    <a:lstStyle/>
                    <a:p>
                      <a:pPr algn="ctr"/>
                      <a:endParaRPr lang="en-US" sz="2000" b="1" kern="1200" dirty="0">
                        <a:solidFill>
                          <a:srgbClr val="384D7A"/>
                        </a:solidFill>
                        <a:latin typeface="Arial" panose="020B0604020202020204" pitchFamily="34" charset="0"/>
                        <a:ea typeface="+mn-ea"/>
                        <a:cs typeface="Arial" panose="020B0604020202020204" pitchFamily="34" charset="0"/>
                      </a:endParaRPr>
                    </a:p>
                    <a:p>
                      <a:pPr algn="ctr"/>
                      <a:r>
                        <a:rPr lang="en-IE" sz="2000" b="1" kern="1200" dirty="0">
                          <a:solidFill>
                            <a:schemeClr val="tx1"/>
                          </a:solidFill>
                          <a:latin typeface="+mn-lt"/>
                          <a:ea typeface="+mn-ea"/>
                          <a:cs typeface="+mn-cs"/>
                        </a:rPr>
                        <a:t>TP</a:t>
                      </a:r>
                    </a:p>
                    <a:p>
                      <a:pPr algn="ctr"/>
                      <a:endParaRPr lang="en-IE" sz="2000" b="1" kern="1200" dirty="0">
                        <a:solidFill>
                          <a:schemeClr val="tx1"/>
                        </a:solidFill>
                        <a:latin typeface="+mn-lt"/>
                        <a:ea typeface="+mn-ea"/>
                        <a:cs typeface="+mn-cs"/>
                      </a:endParaRPr>
                    </a:p>
                  </a:txBody>
                  <a:tcPr/>
                </a:tc>
                <a:extLst>
                  <a:ext uri="{0D108BD9-81ED-4DB2-BD59-A6C34878D82A}">
                    <a16:rowId xmlns:a16="http://schemas.microsoft.com/office/drawing/2014/main" val="502003370"/>
                  </a:ext>
                </a:extLst>
              </a:tr>
              <a:tr h="743329">
                <a:tc>
                  <a:txBody>
                    <a:bodyPr/>
                    <a:lstStyle/>
                    <a:p>
                      <a:pPr algn="l"/>
                      <a:endParaRPr lang="da-DK" sz="1600" b="1" i="1" kern="1200" dirty="0">
                        <a:solidFill>
                          <a:srgbClr val="384D7A"/>
                        </a:solidFill>
                        <a:latin typeface="Arial" panose="020B0604020202020204" pitchFamily="34" charset="0"/>
                        <a:ea typeface="+mn-ea"/>
                        <a:cs typeface="Arial" panose="020B0604020202020204" pitchFamily="34" charset="0"/>
                      </a:endParaRPr>
                    </a:p>
                    <a:p>
                      <a:pPr algn="l"/>
                      <a:r>
                        <a:rPr lang="da-DK" sz="1600" b="1" i="1" kern="1200" dirty="0">
                          <a:solidFill>
                            <a:srgbClr val="384D7A"/>
                          </a:solidFill>
                          <a:latin typeface="Arial" panose="020B0604020202020204" pitchFamily="34" charset="0"/>
                          <a:ea typeface="+mn-ea"/>
                          <a:cs typeface="Arial" panose="020B0604020202020204" pitchFamily="34" charset="0"/>
                        </a:rPr>
                        <a:t>09/12/2025, R 2306/2024-5</a:t>
                      </a:r>
                    </a:p>
                    <a:p>
                      <a:pPr algn="l"/>
                      <a:endParaRPr lang="fr-FR" sz="1600" b="1" i="1" kern="1200" dirty="0">
                        <a:solidFill>
                          <a:srgbClr val="384D7A"/>
                        </a:solidFill>
                        <a:latin typeface="Arial" panose="020B0604020202020204" pitchFamily="34" charset="0"/>
                        <a:ea typeface="+mn-ea"/>
                        <a:cs typeface="Arial" panose="020B0604020202020204" pitchFamily="34" charset="0"/>
                      </a:endParaRPr>
                    </a:p>
                  </a:txBody>
                  <a:tcPr/>
                </a:tc>
                <a:tc>
                  <a:txBody>
                    <a:bodyPr/>
                    <a:lstStyle/>
                    <a:p>
                      <a:pPr algn="l"/>
                      <a:r>
                        <a:rPr lang="en-IE" sz="1600" b="1" i="0" kern="1200" dirty="0">
                          <a:solidFill>
                            <a:schemeClr val="tx1"/>
                          </a:solidFill>
                          <a:effectLst/>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BEBE</a:t>
                      </a:r>
                    </a:p>
                    <a:p>
                      <a:pPr algn="l"/>
                      <a:endParaRPr lang="en-IE" sz="1600" b="1" i="0" kern="1200" dirty="0">
                        <a:solidFill>
                          <a:schemeClr val="tx1"/>
                        </a:solidFill>
                        <a:effectLst/>
                        <a:latin typeface="+mn-lt"/>
                        <a:ea typeface="+mn-ea"/>
                        <a:cs typeface="+mn-cs"/>
                      </a:endParaRPr>
                    </a:p>
                  </a:txBody>
                  <a:tcPr/>
                </a:tc>
                <a:tc>
                  <a:txBody>
                    <a:bodyPr/>
                    <a:lstStyle/>
                    <a:p>
                      <a:pPr algn="ctr"/>
                      <a:endParaRPr lang="en-US" sz="1600" b="1" kern="1200" dirty="0">
                        <a:solidFill>
                          <a:srgbClr val="384D7A"/>
                        </a:solidFill>
                        <a:latin typeface="Arial" panose="020B0604020202020204" pitchFamily="34" charset="0"/>
                        <a:ea typeface="+mn-ea"/>
                        <a:cs typeface="Arial" panose="020B0604020202020204" pitchFamily="34" charset="0"/>
                      </a:endParaRPr>
                    </a:p>
                    <a:p>
                      <a:pPr algn="ctr"/>
                      <a:endParaRPr lang="en-IE" sz="1600" b="1" kern="1200" dirty="0">
                        <a:solidFill>
                          <a:srgbClr val="384D7A"/>
                        </a:solidFill>
                        <a:latin typeface="Arial" panose="020B0604020202020204" pitchFamily="34" charset="0"/>
                        <a:ea typeface="+mn-ea"/>
                        <a:cs typeface="Arial" panose="020B0604020202020204" pitchFamily="34" charset="0"/>
                      </a:endParaRPr>
                    </a:p>
                    <a:p>
                      <a:pPr algn="ctr"/>
                      <a:endParaRPr lang="en-IE" sz="1600" b="1" kern="1200" dirty="0">
                        <a:solidFill>
                          <a:srgbClr val="384D7A"/>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807319448"/>
                  </a:ext>
                </a:extLst>
              </a:tr>
              <a:tr h="743329">
                <a:tc>
                  <a:txBody>
                    <a:bodyPr/>
                    <a:lstStyle/>
                    <a:p>
                      <a:pPr algn="ctr"/>
                      <a:endParaRPr lang="en-US" sz="1600" b="1" kern="1200" dirty="0">
                        <a:solidFill>
                          <a:srgbClr val="384D7A"/>
                        </a:solidFill>
                        <a:latin typeface="Arial" panose="020B0604020202020204" pitchFamily="34" charset="0"/>
                        <a:ea typeface="+mn-ea"/>
                        <a:cs typeface="Arial" panose="020B0604020202020204" pitchFamily="34" charset="0"/>
                      </a:endParaRPr>
                    </a:p>
                    <a:p>
                      <a:pPr algn="ctr"/>
                      <a:endParaRPr lang="en-IE" sz="1600" b="1" kern="1200" dirty="0">
                        <a:solidFill>
                          <a:srgbClr val="384D7A"/>
                        </a:solidFill>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rgbClr val="384D7A"/>
                        </a:solidFill>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rgbClr val="384D7A"/>
                          </a:solidFill>
                          <a:latin typeface="Arial" panose="020B0604020202020204" pitchFamily="34" charset="0"/>
                          <a:ea typeface="+mn-ea"/>
                          <a:cs typeface="Arial" panose="020B0604020202020204" pitchFamily="34" charset="0"/>
                        </a:rPr>
                        <a:t>Earlier signs</a:t>
                      </a:r>
                      <a:endParaRPr lang="en-IE" sz="1600" b="1" kern="1200" dirty="0">
                        <a:solidFill>
                          <a:srgbClr val="384D7A"/>
                        </a:solidFill>
                        <a:latin typeface="Arial" panose="020B0604020202020204" pitchFamily="34" charset="0"/>
                        <a:ea typeface="+mn-ea"/>
                        <a:cs typeface="Arial" panose="020B0604020202020204" pitchFamily="34" charset="0"/>
                      </a:endParaRPr>
                    </a:p>
                    <a:p>
                      <a:pPr algn="ctr"/>
                      <a:endParaRPr lang="en-IE" sz="1600" b="1" kern="1200" dirty="0">
                        <a:solidFill>
                          <a:srgbClr val="384D7A"/>
                        </a:solidFill>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rgbClr val="384D7A"/>
                        </a:solidFill>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rgbClr val="384D7A"/>
                          </a:solidFill>
                          <a:latin typeface="Arial" panose="020B0604020202020204" pitchFamily="34" charset="0"/>
                          <a:ea typeface="+mn-ea"/>
                          <a:cs typeface="Arial" panose="020B0604020202020204" pitchFamily="34" charset="0"/>
                        </a:rPr>
                        <a:t>Contested signs </a:t>
                      </a:r>
                    </a:p>
                    <a:p>
                      <a:pPr algn="ctr"/>
                      <a:endParaRPr lang="en-IE" sz="1600" b="1" kern="1200" dirty="0">
                        <a:solidFill>
                          <a:srgbClr val="384D7A"/>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285670400"/>
                  </a:ext>
                </a:extLst>
              </a:tr>
            </a:tbl>
          </a:graphicData>
        </a:graphic>
      </p:graphicFrame>
      <p:pic>
        <p:nvPicPr>
          <p:cNvPr id="6" name="Picture 5">
            <a:extLst>
              <a:ext uri="{FF2B5EF4-FFF2-40B4-BE49-F238E27FC236}">
                <a16:creationId xmlns:a16="http://schemas.microsoft.com/office/drawing/2014/main" id="{5D0E21E7-1929-CD95-E5BF-A90E056A098A}"/>
              </a:ext>
            </a:extLst>
          </p:cNvPr>
          <p:cNvPicPr>
            <a:picLocks noChangeAspect="1"/>
          </p:cNvPicPr>
          <p:nvPr/>
        </p:nvPicPr>
        <p:blipFill>
          <a:blip r:embed="rId3"/>
          <a:stretch>
            <a:fillRect/>
          </a:stretch>
        </p:blipFill>
        <p:spPr>
          <a:xfrm>
            <a:off x="5366173" y="3077381"/>
            <a:ext cx="1385156" cy="579725"/>
          </a:xfrm>
          <a:prstGeom prst="rect">
            <a:avLst/>
          </a:prstGeom>
        </p:spPr>
      </p:pic>
      <p:pic>
        <p:nvPicPr>
          <p:cNvPr id="7" name="Picture 6">
            <a:extLst>
              <a:ext uri="{FF2B5EF4-FFF2-40B4-BE49-F238E27FC236}">
                <a16:creationId xmlns:a16="http://schemas.microsoft.com/office/drawing/2014/main" id="{BD36B9A0-99B9-2C51-6D9F-C05F4A098875}"/>
              </a:ext>
            </a:extLst>
          </p:cNvPr>
          <p:cNvPicPr>
            <a:picLocks noChangeAspect="1"/>
          </p:cNvPicPr>
          <p:nvPr/>
        </p:nvPicPr>
        <p:blipFill>
          <a:blip r:embed="rId4"/>
          <a:stretch>
            <a:fillRect/>
          </a:stretch>
        </p:blipFill>
        <p:spPr>
          <a:xfrm>
            <a:off x="8134526" y="3970780"/>
            <a:ext cx="1196325" cy="658219"/>
          </a:xfrm>
          <a:prstGeom prst="rect">
            <a:avLst/>
          </a:prstGeom>
        </p:spPr>
      </p:pic>
      <p:pic>
        <p:nvPicPr>
          <p:cNvPr id="9" name="Picture 8">
            <a:extLst>
              <a:ext uri="{FF2B5EF4-FFF2-40B4-BE49-F238E27FC236}">
                <a16:creationId xmlns:a16="http://schemas.microsoft.com/office/drawing/2014/main" id="{403EF2F9-B572-7A47-44FF-F963637286EE}"/>
              </a:ext>
            </a:extLst>
          </p:cNvPr>
          <p:cNvPicPr>
            <a:picLocks noChangeAspect="1"/>
          </p:cNvPicPr>
          <p:nvPr/>
        </p:nvPicPr>
        <p:blipFill>
          <a:blip r:embed="rId5"/>
          <a:stretch>
            <a:fillRect/>
          </a:stretch>
        </p:blipFill>
        <p:spPr>
          <a:xfrm>
            <a:off x="7121506" y="4227777"/>
            <a:ext cx="438269" cy="335465"/>
          </a:xfrm>
          <a:prstGeom prst="rect">
            <a:avLst/>
          </a:prstGeom>
        </p:spPr>
      </p:pic>
      <p:pic>
        <p:nvPicPr>
          <p:cNvPr id="10" name="Picture 9">
            <a:extLst>
              <a:ext uri="{FF2B5EF4-FFF2-40B4-BE49-F238E27FC236}">
                <a16:creationId xmlns:a16="http://schemas.microsoft.com/office/drawing/2014/main" id="{CA796EBA-D265-B938-6E0A-BAE03E793B96}"/>
              </a:ext>
            </a:extLst>
          </p:cNvPr>
          <p:cNvPicPr>
            <a:picLocks noChangeAspect="1"/>
          </p:cNvPicPr>
          <p:nvPr/>
        </p:nvPicPr>
        <p:blipFill>
          <a:blip r:embed="rId5"/>
          <a:stretch>
            <a:fillRect/>
          </a:stretch>
        </p:blipFill>
        <p:spPr>
          <a:xfrm>
            <a:off x="7164206" y="3312109"/>
            <a:ext cx="438269" cy="335465"/>
          </a:xfrm>
          <a:prstGeom prst="rect">
            <a:avLst/>
          </a:prstGeom>
        </p:spPr>
      </p:pic>
      <p:pic>
        <p:nvPicPr>
          <p:cNvPr id="13" name="Picture 12">
            <a:extLst>
              <a:ext uri="{FF2B5EF4-FFF2-40B4-BE49-F238E27FC236}">
                <a16:creationId xmlns:a16="http://schemas.microsoft.com/office/drawing/2014/main" id="{06CA704F-3964-9E02-5143-8F773B885ED1}"/>
              </a:ext>
            </a:extLst>
          </p:cNvPr>
          <p:cNvPicPr>
            <a:picLocks noChangeAspect="1"/>
          </p:cNvPicPr>
          <p:nvPr/>
        </p:nvPicPr>
        <p:blipFill>
          <a:blip r:embed="rId6"/>
          <a:stretch>
            <a:fillRect/>
          </a:stretch>
        </p:blipFill>
        <p:spPr>
          <a:xfrm>
            <a:off x="1094880" y="2227188"/>
            <a:ext cx="1987468" cy="1432684"/>
          </a:xfrm>
          <a:prstGeom prst="rect">
            <a:avLst/>
          </a:prstGeom>
        </p:spPr>
      </p:pic>
      <p:pic>
        <p:nvPicPr>
          <p:cNvPr id="17" name="Picture 16">
            <a:extLst>
              <a:ext uri="{FF2B5EF4-FFF2-40B4-BE49-F238E27FC236}">
                <a16:creationId xmlns:a16="http://schemas.microsoft.com/office/drawing/2014/main" id="{73300CB5-1E80-79C4-E357-E834B6666486}"/>
              </a:ext>
            </a:extLst>
          </p:cNvPr>
          <p:cNvPicPr>
            <a:picLocks noChangeAspect="1"/>
          </p:cNvPicPr>
          <p:nvPr/>
        </p:nvPicPr>
        <p:blipFill>
          <a:blip r:embed="rId7"/>
          <a:stretch>
            <a:fillRect/>
          </a:stretch>
        </p:blipFill>
        <p:spPr>
          <a:xfrm>
            <a:off x="9197884" y="2469608"/>
            <a:ext cx="1530229" cy="835224"/>
          </a:xfrm>
          <a:prstGeom prst="rect">
            <a:avLst/>
          </a:prstGeom>
        </p:spPr>
      </p:pic>
    </p:spTree>
    <p:extLst>
      <p:ext uri="{BB962C8B-B14F-4D97-AF65-F5344CB8AC3E}">
        <p14:creationId xmlns:p14="http://schemas.microsoft.com/office/powerpoint/2010/main" val="4255677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B8552-BFB1-8D1B-9022-CB0BC2E8F6D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452A6A-5D75-8146-356A-B94E93ADECB2}"/>
              </a:ext>
            </a:extLst>
          </p:cNvPr>
          <p:cNvSpPr>
            <a:spLocks noGrp="1"/>
          </p:cNvSpPr>
          <p:nvPr>
            <p:ph idx="4294967295"/>
          </p:nvPr>
        </p:nvSpPr>
        <p:spPr>
          <a:xfrm>
            <a:off x="531247" y="1948721"/>
            <a:ext cx="11055009" cy="4436587"/>
          </a:xfrm>
        </p:spPr>
        <p:txBody>
          <a:bodyPr>
            <a:normAutofit/>
          </a:bodyPr>
          <a:lstStyle/>
          <a:p>
            <a:pPr marL="0" indent="0" algn="just">
              <a:buNone/>
            </a:pPr>
            <a:endParaRPr lang="en-IE" dirty="0"/>
          </a:p>
          <a:p>
            <a:endParaRPr lang="en-US" dirty="0">
              <a:solidFill>
                <a:srgbClr val="384D7A"/>
              </a:solidFill>
            </a:endParaRPr>
          </a:p>
        </p:txBody>
      </p:sp>
      <p:sp>
        <p:nvSpPr>
          <p:cNvPr id="3" name="Title 2">
            <a:extLst>
              <a:ext uri="{FF2B5EF4-FFF2-40B4-BE49-F238E27FC236}">
                <a16:creationId xmlns:a16="http://schemas.microsoft.com/office/drawing/2014/main" id="{9BA8F635-4B4D-4437-B977-71EF900A4C1F}"/>
              </a:ext>
            </a:extLst>
          </p:cNvPr>
          <p:cNvSpPr>
            <a:spLocks noGrp="1"/>
          </p:cNvSpPr>
          <p:nvPr>
            <p:ph type="title" idx="4294967295"/>
          </p:nvPr>
        </p:nvSpPr>
        <p:spPr>
          <a:xfrm>
            <a:off x="342900" y="1079500"/>
            <a:ext cx="11243356" cy="600880"/>
          </a:xfrm>
          <a:solidFill>
            <a:srgbClr val="344561"/>
          </a:solidFill>
        </p:spPr>
        <p:txBody>
          <a:bodyPr/>
          <a:lstStyle/>
          <a:p>
            <a:r>
              <a:rPr lang="en-US" sz="2000" dirty="0"/>
              <a:t>The impact of weakness when the reputation is high: Case-law from the  Court </a:t>
            </a:r>
          </a:p>
        </p:txBody>
      </p:sp>
      <p:sp>
        <p:nvSpPr>
          <p:cNvPr id="10" name="Content Placeholder 1">
            <a:extLst>
              <a:ext uri="{FF2B5EF4-FFF2-40B4-BE49-F238E27FC236}">
                <a16:creationId xmlns:a16="http://schemas.microsoft.com/office/drawing/2014/main" id="{EEEF4D41-1BF5-9737-8701-4154F752D92E}"/>
              </a:ext>
            </a:extLst>
          </p:cNvPr>
          <p:cNvSpPr txBox="1">
            <a:spLocks/>
          </p:cNvSpPr>
          <p:nvPr/>
        </p:nvSpPr>
        <p:spPr>
          <a:xfrm>
            <a:off x="605744" y="1948721"/>
            <a:ext cx="11055009" cy="44365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154DA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4DA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154DA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154DA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154DA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fr-FR" sz="3200" dirty="0">
              <a:highlight>
                <a:srgbClr val="FFFF00"/>
              </a:highlight>
            </a:endParaRPr>
          </a:p>
          <a:p>
            <a:pPr algn="just"/>
            <a:endParaRPr lang="fr-FR" sz="3200" b="1" dirty="0">
              <a:highlight>
                <a:srgbClr val="FFFF00"/>
              </a:highlight>
            </a:endParaRPr>
          </a:p>
          <a:p>
            <a:pPr marL="0" indent="0" algn="just">
              <a:buNone/>
            </a:pPr>
            <a:endParaRPr lang="en-US" sz="2900" dirty="0"/>
          </a:p>
          <a:p>
            <a:pPr algn="just"/>
            <a:endParaRPr lang="en-US" sz="2900" dirty="0"/>
          </a:p>
          <a:p>
            <a:pPr algn="just"/>
            <a:endParaRPr lang="fr-FR" sz="2900" dirty="0"/>
          </a:p>
          <a:p>
            <a:endParaRPr lang="en-US" sz="2800" dirty="0"/>
          </a:p>
          <a:p>
            <a:endParaRPr lang="en-US" sz="2600" dirty="0"/>
          </a:p>
          <a:p>
            <a:pPr algn="just"/>
            <a:endParaRPr lang="en-US" sz="2600" dirty="0"/>
          </a:p>
          <a:p>
            <a:pPr marL="0" indent="0" algn="just">
              <a:buFont typeface="Arial" panose="020B0604020202020204" pitchFamily="34" charset="0"/>
              <a:buNone/>
            </a:pPr>
            <a:endParaRPr lang="en-US" dirty="0"/>
          </a:p>
          <a:p>
            <a:pPr marL="0" indent="0" algn="just">
              <a:buFont typeface="Arial" panose="020B0604020202020204" pitchFamily="34" charset="0"/>
              <a:buNone/>
            </a:pPr>
            <a:endParaRPr lang="en-US" dirty="0"/>
          </a:p>
          <a:p>
            <a:pPr marL="0" indent="0" algn="just">
              <a:buFont typeface="Arial" panose="020B0604020202020204" pitchFamily="34" charset="0"/>
              <a:buNone/>
            </a:pPr>
            <a:endParaRPr lang="en-US" dirty="0">
              <a:solidFill>
                <a:srgbClr val="384D7A"/>
              </a:solidFill>
            </a:endParaRPr>
          </a:p>
        </p:txBody>
      </p:sp>
      <p:pic>
        <p:nvPicPr>
          <p:cNvPr id="4" name="Picture 3">
            <a:extLst>
              <a:ext uri="{FF2B5EF4-FFF2-40B4-BE49-F238E27FC236}">
                <a16:creationId xmlns:a16="http://schemas.microsoft.com/office/drawing/2014/main" id="{E51DF44A-1590-9523-712C-92098DEFC372}"/>
              </a:ext>
            </a:extLst>
          </p:cNvPr>
          <p:cNvPicPr>
            <a:picLocks noChangeAspect="1"/>
          </p:cNvPicPr>
          <p:nvPr/>
        </p:nvPicPr>
        <p:blipFill>
          <a:blip r:embed="rId3"/>
          <a:stretch>
            <a:fillRect/>
          </a:stretch>
        </p:blipFill>
        <p:spPr>
          <a:xfrm>
            <a:off x="3452120" y="1948721"/>
            <a:ext cx="5287759" cy="4654449"/>
          </a:xfrm>
          <a:prstGeom prst="rect">
            <a:avLst/>
          </a:prstGeom>
        </p:spPr>
      </p:pic>
    </p:spTree>
    <p:extLst>
      <p:ext uri="{BB962C8B-B14F-4D97-AF65-F5344CB8AC3E}">
        <p14:creationId xmlns:p14="http://schemas.microsoft.com/office/powerpoint/2010/main" val="16168950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5429</TotalTime>
  <Words>1316</Words>
  <Application>Microsoft Office PowerPoint</Application>
  <PresentationFormat>Widescreen</PresentationFormat>
  <Paragraphs>273</Paragraphs>
  <Slides>19</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Aptos</vt:lpstr>
      <vt:lpstr>Arial</vt:lpstr>
      <vt:lpstr>Wingdings</vt:lpstr>
      <vt:lpstr>Office Theme</vt:lpstr>
      <vt:lpstr>Mental link in the making:  Can strong reputation compensate for intrinsic weakness?</vt:lpstr>
      <vt:lpstr>Definition of the link</vt:lpstr>
      <vt:lpstr>The ‘Intel’ factors to establish the link</vt:lpstr>
      <vt:lpstr>The impact of the distinctive character</vt:lpstr>
      <vt:lpstr>The impact of the distinctive character: two strings of case-law</vt:lpstr>
      <vt:lpstr>The impact of weakness when the reputation is not high: case-law</vt:lpstr>
      <vt:lpstr>Case-law of the General Court</vt:lpstr>
      <vt:lpstr>Case-law of the Boards of Appeal </vt:lpstr>
      <vt:lpstr>The impact of weakness when the reputation is high: Case-law from the  Court </vt:lpstr>
      <vt:lpstr>Judgments of the General Court </vt:lpstr>
      <vt:lpstr>Judgments of the General Court </vt:lpstr>
      <vt:lpstr>Judgments of the General Court </vt:lpstr>
      <vt:lpstr>The impact of weakness when the reputation is high: Case-law of the Boards of Appeal</vt:lpstr>
      <vt:lpstr>Case-law of the Boards of Appeal</vt:lpstr>
      <vt:lpstr>Case-law of the Boards of Appeal</vt:lpstr>
      <vt:lpstr>Case-law of the Boards of Appeal</vt:lpstr>
      <vt:lpstr>Conclusions</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 in Arial Bold 36pt</dc:title>
  <dc:creator>GARCIA FIGUEROA Alicia</dc:creator>
  <cp:lastModifiedBy>BoA</cp:lastModifiedBy>
  <cp:revision>28</cp:revision>
  <dcterms:created xsi:type="dcterms:W3CDTF">2022-01-18T15:08:34Z</dcterms:created>
  <dcterms:modified xsi:type="dcterms:W3CDTF">2026-05-14T16:18:45Z</dcterms:modified>
</cp:coreProperties>
</file>